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346" r:id="rId3"/>
    <p:sldId id="349" r:id="rId4"/>
    <p:sldId id="359" r:id="rId5"/>
    <p:sldId id="360" r:id="rId6"/>
    <p:sldId id="361" r:id="rId7"/>
    <p:sldId id="363" r:id="rId8"/>
    <p:sldId id="364" r:id="rId9"/>
    <p:sldId id="365" r:id="rId10"/>
    <p:sldId id="504" r:id="rId11"/>
    <p:sldId id="441" r:id="rId12"/>
    <p:sldId id="457" r:id="rId13"/>
    <p:sldId id="366" r:id="rId14"/>
    <p:sldId id="367" r:id="rId15"/>
    <p:sldId id="368" r:id="rId16"/>
    <p:sldId id="369" r:id="rId17"/>
    <p:sldId id="370" r:id="rId18"/>
    <p:sldId id="371" r:id="rId19"/>
    <p:sldId id="340" r:id="rId20"/>
  </p:sldIdLst>
  <p:sldSz cx="9144000" cy="6858000" type="screen4x3"/>
  <p:notesSz cx="6761163" cy="994251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евойса Екатерина Евгеньевна" initials="НЕЕ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FE2EB"/>
    <a:srgbClr val="669900"/>
    <a:srgbClr val="FFDCB9"/>
    <a:srgbClr val="B9CDE5"/>
    <a:srgbClr val="008200"/>
    <a:srgbClr val="006600"/>
    <a:srgbClr val="9BBB59"/>
    <a:srgbClr val="CEDCD8"/>
    <a:srgbClr val="31859C"/>
    <a:srgbClr val="9898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17" autoAdjust="0"/>
    <p:restoredTop sz="96349" autoAdjust="0"/>
  </p:normalViewPr>
  <p:slideViewPr>
    <p:cSldViewPr>
      <p:cViewPr varScale="1">
        <p:scale>
          <a:sx n="114" d="100"/>
          <a:sy n="114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6" d="100"/>
          <a:sy n="76" d="100"/>
        </p:scale>
        <p:origin x="343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8FA70F-E1CD-4E4A-A228-8F1B23F1DC04}" type="doc">
      <dgm:prSet loTypeId="urn:microsoft.com/office/officeart/2005/8/layout/orgChart1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E95105-309C-4A33-8CF7-8E49AE35B958}">
      <dgm:prSet custT="1"/>
      <dgm:spPr/>
      <dgm:t>
        <a:bodyPr/>
        <a:lstStyle/>
        <a:p>
          <a:pPr algn="ctr">
            <a:lnSpc>
              <a:spcPct val="100000"/>
            </a:lnSpc>
          </a:pP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федерального государственного транспортного надзора в соответствии с полномочиями, утвержденными Положением о Межрегиональном территориальном управлении Федеральной службы по надзору в сфере транспорта по Северо-Кавказскому федеральному округу Территориальный отдел государственного автодорожного надзора по Республике Дагестан (далее – Отдел, ТОГАДН)  выполняет следующие государственные функции:</a:t>
          </a:r>
        </a:p>
      </dgm:t>
    </dgm:pt>
    <dgm:pt modelId="{D303E955-9C38-41B5-A72F-3E24BB8CF627}" type="parTrans" cxnId="{6C3CCD7E-8855-4E75-9272-B9C7066D7481}">
      <dgm:prSet/>
      <dgm:spPr/>
      <dgm:t>
        <a:bodyPr/>
        <a:lstStyle/>
        <a:p>
          <a:endParaRPr lang="ru-RU"/>
        </a:p>
      </dgm:t>
    </dgm:pt>
    <dgm:pt modelId="{684A5DA6-B899-4CDC-83AF-FEFACF9C54F7}" type="sibTrans" cxnId="{6C3CCD7E-8855-4E75-9272-B9C7066D7481}">
      <dgm:prSet/>
      <dgm:spPr/>
      <dgm:t>
        <a:bodyPr/>
        <a:lstStyle/>
        <a:p>
          <a:endParaRPr lang="ru-RU"/>
        </a:p>
      </dgm:t>
    </dgm:pt>
    <dgm:pt modelId="{29878582-82B9-4107-8C09-2BB96B055159}" type="pres">
      <dgm:prSet presAssocID="{0C8FA70F-E1CD-4E4A-A228-8F1B23F1DC0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9F2F195-E3D1-4956-88D8-C0009A4215AA}" type="pres">
      <dgm:prSet presAssocID="{D3E95105-309C-4A33-8CF7-8E49AE35B958}" presName="hierRoot1" presStyleCnt="0">
        <dgm:presLayoutVars>
          <dgm:hierBranch val="init"/>
        </dgm:presLayoutVars>
      </dgm:prSet>
      <dgm:spPr/>
    </dgm:pt>
    <dgm:pt modelId="{C9224D61-B746-4C94-88C2-FEDA5C73C530}" type="pres">
      <dgm:prSet presAssocID="{D3E95105-309C-4A33-8CF7-8E49AE35B958}" presName="rootComposite1" presStyleCnt="0"/>
      <dgm:spPr/>
    </dgm:pt>
    <dgm:pt modelId="{76AFB815-47BD-47E3-8D0E-D147C45F6D9D}" type="pres">
      <dgm:prSet presAssocID="{D3E95105-309C-4A33-8CF7-8E49AE35B958}" presName="rootText1" presStyleLbl="node0" presStyleIdx="0" presStyleCnt="1" custScaleY="28996" custLinFactNeighborX="-579" custLinFactNeighborY="-41190">
        <dgm:presLayoutVars>
          <dgm:chPref val="3"/>
        </dgm:presLayoutVars>
      </dgm:prSet>
      <dgm:spPr/>
    </dgm:pt>
    <dgm:pt modelId="{DCB8BD12-FF93-494C-B756-B1B21FB13E88}" type="pres">
      <dgm:prSet presAssocID="{D3E95105-309C-4A33-8CF7-8E49AE35B958}" presName="rootConnector1" presStyleLbl="node1" presStyleIdx="0" presStyleCnt="0"/>
      <dgm:spPr/>
    </dgm:pt>
    <dgm:pt modelId="{B8E23383-3FB1-4E74-9A07-9FC23E047225}" type="pres">
      <dgm:prSet presAssocID="{D3E95105-309C-4A33-8CF7-8E49AE35B958}" presName="hierChild2" presStyleCnt="0"/>
      <dgm:spPr/>
    </dgm:pt>
    <dgm:pt modelId="{949AB405-3C4F-4FC3-A92F-B255DD8140E5}" type="pres">
      <dgm:prSet presAssocID="{D3E95105-309C-4A33-8CF7-8E49AE35B958}" presName="hierChild3" presStyleCnt="0"/>
      <dgm:spPr/>
    </dgm:pt>
  </dgm:ptLst>
  <dgm:cxnLst>
    <dgm:cxn modelId="{6C3CCD7E-8855-4E75-9272-B9C7066D7481}" srcId="{0C8FA70F-E1CD-4E4A-A228-8F1B23F1DC04}" destId="{D3E95105-309C-4A33-8CF7-8E49AE35B958}" srcOrd="0" destOrd="0" parTransId="{D303E955-9C38-41B5-A72F-3E24BB8CF627}" sibTransId="{684A5DA6-B899-4CDC-83AF-FEFACF9C54F7}"/>
    <dgm:cxn modelId="{81FD58A6-DD56-4001-801E-52D70E752E3F}" type="presOf" srcId="{0C8FA70F-E1CD-4E4A-A228-8F1B23F1DC04}" destId="{29878582-82B9-4107-8C09-2BB96B055159}" srcOrd="0" destOrd="0" presId="urn:microsoft.com/office/officeart/2005/8/layout/orgChart1"/>
    <dgm:cxn modelId="{59E1D9AF-5403-45C6-890C-D912A3380B81}" type="presOf" srcId="{D3E95105-309C-4A33-8CF7-8E49AE35B958}" destId="{DCB8BD12-FF93-494C-B756-B1B21FB13E88}" srcOrd="1" destOrd="0" presId="urn:microsoft.com/office/officeart/2005/8/layout/orgChart1"/>
    <dgm:cxn modelId="{0651A5CF-A092-4265-8EAF-E619840FB410}" type="presOf" srcId="{D3E95105-309C-4A33-8CF7-8E49AE35B958}" destId="{76AFB815-47BD-47E3-8D0E-D147C45F6D9D}" srcOrd="0" destOrd="0" presId="urn:microsoft.com/office/officeart/2005/8/layout/orgChart1"/>
    <dgm:cxn modelId="{331E799C-2F00-463C-AACB-C2757EA529BF}" type="presParOf" srcId="{29878582-82B9-4107-8C09-2BB96B055159}" destId="{89F2F195-E3D1-4956-88D8-C0009A4215AA}" srcOrd="0" destOrd="0" presId="urn:microsoft.com/office/officeart/2005/8/layout/orgChart1"/>
    <dgm:cxn modelId="{01252421-206F-4092-9FBA-255EF49D13F4}" type="presParOf" srcId="{89F2F195-E3D1-4956-88D8-C0009A4215AA}" destId="{C9224D61-B746-4C94-88C2-FEDA5C73C530}" srcOrd="0" destOrd="0" presId="urn:microsoft.com/office/officeart/2005/8/layout/orgChart1"/>
    <dgm:cxn modelId="{EF4EA0BF-4C74-4C16-8F6F-4A2BC39E2D31}" type="presParOf" srcId="{C9224D61-B746-4C94-88C2-FEDA5C73C530}" destId="{76AFB815-47BD-47E3-8D0E-D147C45F6D9D}" srcOrd="0" destOrd="0" presId="urn:microsoft.com/office/officeart/2005/8/layout/orgChart1"/>
    <dgm:cxn modelId="{EDBBC4C5-1977-4078-9446-FD1C108CBCAD}" type="presParOf" srcId="{C9224D61-B746-4C94-88C2-FEDA5C73C530}" destId="{DCB8BD12-FF93-494C-B756-B1B21FB13E88}" srcOrd="1" destOrd="0" presId="urn:microsoft.com/office/officeart/2005/8/layout/orgChart1"/>
    <dgm:cxn modelId="{AE953066-FEAD-40AB-B09F-51011CB60E57}" type="presParOf" srcId="{89F2F195-E3D1-4956-88D8-C0009A4215AA}" destId="{B8E23383-3FB1-4E74-9A07-9FC23E047225}" srcOrd="1" destOrd="0" presId="urn:microsoft.com/office/officeart/2005/8/layout/orgChart1"/>
    <dgm:cxn modelId="{F1D9C0B5-150D-44BD-AEA5-BDA2E60D8CAE}" type="presParOf" srcId="{89F2F195-E3D1-4956-88D8-C0009A4215AA}" destId="{949AB405-3C4F-4FC3-A92F-B255DD8140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AE3023-06DA-4619-8E11-DCE8817F8CC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456AB-AF43-4C28-B4E9-E65DC8C52D56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Субъекты автомобильного и дорожного хозяйства</a:t>
          </a:r>
        </a:p>
      </dgm:t>
    </dgm:pt>
    <dgm:pt modelId="{114AAE85-2B58-4E93-85F9-DF8CEA45682C}" type="parTrans" cxnId="{D364227A-29C8-4F95-8F80-EB3091365796}">
      <dgm:prSet/>
      <dgm:spPr/>
      <dgm:t>
        <a:bodyPr/>
        <a:lstStyle/>
        <a:p>
          <a:endParaRPr lang="ru-RU"/>
        </a:p>
      </dgm:t>
    </dgm:pt>
    <dgm:pt modelId="{95A20BCA-7A5D-4A77-AF91-8C318998D4CA}" type="sibTrans" cxnId="{D364227A-29C8-4F95-8F80-EB3091365796}">
      <dgm:prSet/>
      <dgm:spPr/>
      <dgm:t>
        <a:bodyPr/>
        <a:lstStyle/>
        <a:p>
          <a:endParaRPr lang="ru-RU"/>
        </a:p>
      </dgm:t>
    </dgm:pt>
    <dgm:pt modelId="{11436007-4DBD-4313-8AF1-F1C56EE5021F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1077- лицензиаты, в Реестре лицензий-  4414 автобусов </a:t>
          </a:r>
        </a:p>
      </dgm:t>
    </dgm:pt>
    <dgm:pt modelId="{7024263D-8FFB-480F-8BE6-49C9426B34E7}" type="parTrans" cxnId="{E5F6BC12-BA65-471D-8878-2AED1A100B05}">
      <dgm:prSet/>
      <dgm:spPr/>
      <dgm:t>
        <a:bodyPr/>
        <a:lstStyle/>
        <a:p>
          <a:endParaRPr lang="ru-RU"/>
        </a:p>
      </dgm:t>
    </dgm:pt>
    <dgm:pt modelId="{5126B972-644C-4766-85E9-E8D087B67BD1}" type="sibTrans" cxnId="{E5F6BC12-BA65-471D-8878-2AED1A100B05}">
      <dgm:prSet/>
      <dgm:spPr/>
      <dgm:t>
        <a:bodyPr/>
        <a:lstStyle/>
        <a:p>
          <a:endParaRPr lang="ru-RU"/>
        </a:p>
      </dgm:t>
    </dgm:pt>
    <dgm:pt modelId="{9DA0F65C-86F2-42F7-BD1E-00AC66BAE820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162- владельцы удостоверения допуска, в Реестре допусков – 11851 транспортных средств </a:t>
          </a:r>
        </a:p>
      </dgm:t>
    </dgm:pt>
    <dgm:pt modelId="{901DEB49-DE69-46DF-99DA-A20BE11B978A}" type="parTrans" cxnId="{67D34526-1EE6-4227-8BBD-C84141387E7B}">
      <dgm:prSet/>
      <dgm:spPr/>
      <dgm:t>
        <a:bodyPr/>
        <a:lstStyle/>
        <a:p>
          <a:endParaRPr lang="ru-RU"/>
        </a:p>
      </dgm:t>
    </dgm:pt>
    <dgm:pt modelId="{94AC0350-D5FD-4C0F-963D-995EBEBB3D5A}" type="sibTrans" cxnId="{67D34526-1EE6-4227-8BBD-C84141387E7B}">
      <dgm:prSet/>
      <dgm:spPr/>
      <dgm:t>
        <a:bodyPr/>
        <a:lstStyle/>
        <a:p>
          <a:endParaRPr lang="ru-RU"/>
        </a:p>
      </dgm:t>
    </dgm:pt>
    <dgm:pt modelId="{494F4385-5286-4EDE-B76C-AFEB10610571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48- перевозящие опасные грузы. Выдано специальных разрешений - 452</a:t>
          </a:r>
        </a:p>
      </dgm:t>
    </dgm:pt>
    <dgm:pt modelId="{408554E2-B208-4501-98AC-65CB59C587F8}" type="parTrans" cxnId="{17249918-AC85-4E40-9F92-3B9992402850}">
      <dgm:prSet/>
      <dgm:spPr/>
      <dgm:t>
        <a:bodyPr/>
        <a:lstStyle/>
        <a:p>
          <a:endParaRPr lang="ru-RU"/>
        </a:p>
      </dgm:t>
    </dgm:pt>
    <dgm:pt modelId="{8F0E8A42-7A9A-46F4-9291-B84DF490BD09}" type="sibTrans" cxnId="{17249918-AC85-4E40-9F92-3B9992402850}">
      <dgm:prSet/>
      <dgm:spPr/>
      <dgm:t>
        <a:bodyPr/>
        <a:lstStyle/>
        <a:p>
          <a:endParaRPr lang="ru-RU"/>
        </a:p>
      </dgm:t>
    </dgm:pt>
    <dgm:pt modelId="{2624B5C7-7A52-49EE-95DE-E4584E33965A}">
      <dgm:prSet custT="1"/>
      <dgm:spPr/>
      <dgm:t>
        <a:bodyPr/>
        <a:lstStyle/>
        <a:p>
          <a:r>
            <a:rPr lang="ru-RU" sz="1200" dirty="0">
              <a:latin typeface="Times New Roman" panose="02020603050405020304" pitchFamily="18" charset="0"/>
              <a:cs typeface="Times New Roman" panose="02020603050405020304" pitchFamily="18" charset="0"/>
            </a:rPr>
            <a:t>87 - подавшие уведомления о начале предпринимательской деятельности</a:t>
          </a:r>
          <a:endParaRPr lang="ru-RU" sz="1200" dirty="0"/>
        </a:p>
      </dgm:t>
    </dgm:pt>
    <dgm:pt modelId="{E8C72430-5F06-4041-BE3E-D2187B1262A8}" type="parTrans" cxnId="{D0F568AC-1BDE-4117-9EE5-D69D1DF6B4E6}">
      <dgm:prSet/>
      <dgm:spPr/>
      <dgm:t>
        <a:bodyPr/>
        <a:lstStyle/>
        <a:p>
          <a:endParaRPr lang="ru-RU"/>
        </a:p>
      </dgm:t>
    </dgm:pt>
    <dgm:pt modelId="{910EB045-C06B-462B-86B4-019294043457}" type="sibTrans" cxnId="{D0F568AC-1BDE-4117-9EE5-D69D1DF6B4E6}">
      <dgm:prSet/>
      <dgm:spPr/>
      <dgm:t>
        <a:bodyPr/>
        <a:lstStyle/>
        <a:p>
          <a:endParaRPr lang="ru-RU"/>
        </a:p>
      </dgm:t>
    </dgm:pt>
    <dgm:pt modelId="{E8C4957E-54BA-448A-969C-E0434F5CF609}" type="pres">
      <dgm:prSet presAssocID="{FFAE3023-06DA-4619-8E11-DCE8817F8C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354ED7-71C6-480B-BFBE-7F8AD5701C72}" type="pres">
      <dgm:prSet presAssocID="{8AE456AB-AF43-4C28-B4E9-E65DC8C52D56}" presName="hierRoot1" presStyleCnt="0"/>
      <dgm:spPr/>
    </dgm:pt>
    <dgm:pt modelId="{F93FDB19-8786-4899-8F13-7779E50F73A4}" type="pres">
      <dgm:prSet presAssocID="{8AE456AB-AF43-4C28-B4E9-E65DC8C52D56}" presName="composite" presStyleCnt="0"/>
      <dgm:spPr/>
    </dgm:pt>
    <dgm:pt modelId="{4568B534-6D8F-409A-BC04-5FAEB6A1A9AE}" type="pres">
      <dgm:prSet presAssocID="{8AE456AB-AF43-4C28-B4E9-E65DC8C52D56}" presName="background" presStyleLbl="node0" presStyleIdx="0" presStyleCnt="1"/>
      <dgm:spPr/>
    </dgm:pt>
    <dgm:pt modelId="{D733D3A9-FDF8-47AE-83AA-5DEB2D129684}" type="pres">
      <dgm:prSet presAssocID="{8AE456AB-AF43-4C28-B4E9-E65DC8C52D56}" presName="text" presStyleLbl="fgAcc0" presStyleIdx="0" presStyleCnt="1" custLinFactNeighborX="-2027" custLinFactNeighborY="2002">
        <dgm:presLayoutVars>
          <dgm:chPref val="3"/>
        </dgm:presLayoutVars>
      </dgm:prSet>
      <dgm:spPr/>
    </dgm:pt>
    <dgm:pt modelId="{239BEBB7-87F4-4A31-A20E-4147D7261AA3}" type="pres">
      <dgm:prSet presAssocID="{8AE456AB-AF43-4C28-B4E9-E65DC8C52D56}" presName="hierChild2" presStyleCnt="0"/>
      <dgm:spPr/>
    </dgm:pt>
    <dgm:pt modelId="{5F493773-20C1-4FD9-935B-3D21B4891AE5}" type="pres">
      <dgm:prSet presAssocID="{7024263D-8FFB-480F-8BE6-49C9426B34E7}" presName="Name10" presStyleLbl="parChTrans1D2" presStyleIdx="0" presStyleCnt="4"/>
      <dgm:spPr/>
    </dgm:pt>
    <dgm:pt modelId="{097062D5-D6BA-4040-AED3-E65FE06749F9}" type="pres">
      <dgm:prSet presAssocID="{11436007-4DBD-4313-8AF1-F1C56EE5021F}" presName="hierRoot2" presStyleCnt="0"/>
      <dgm:spPr/>
    </dgm:pt>
    <dgm:pt modelId="{475C4E27-254B-4DCA-83B5-1C296B83D9D8}" type="pres">
      <dgm:prSet presAssocID="{11436007-4DBD-4313-8AF1-F1C56EE5021F}" presName="composite2" presStyleCnt="0"/>
      <dgm:spPr/>
    </dgm:pt>
    <dgm:pt modelId="{40585A44-8569-43E2-892A-EEF561BE9AD1}" type="pres">
      <dgm:prSet presAssocID="{11436007-4DBD-4313-8AF1-F1C56EE5021F}" presName="background2" presStyleLbl="node2" presStyleIdx="0" presStyleCnt="4"/>
      <dgm:spPr/>
    </dgm:pt>
    <dgm:pt modelId="{BABB2924-8FBE-491D-AC36-52A43D9C1C58}" type="pres">
      <dgm:prSet presAssocID="{11436007-4DBD-4313-8AF1-F1C56EE5021F}" presName="text2" presStyleLbl="fgAcc2" presStyleIdx="0" presStyleCnt="4" custLinFactNeighborX="-874" custLinFactNeighborY="-4047">
        <dgm:presLayoutVars>
          <dgm:chPref val="3"/>
        </dgm:presLayoutVars>
      </dgm:prSet>
      <dgm:spPr/>
    </dgm:pt>
    <dgm:pt modelId="{C8DA180A-7DCC-4F1C-96A5-F3CF60599336}" type="pres">
      <dgm:prSet presAssocID="{11436007-4DBD-4313-8AF1-F1C56EE5021F}" presName="hierChild3" presStyleCnt="0"/>
      <dgm:spPr/>
    </dgm:pt>
    <dgm:pt modelId="{5DA28BAA-5F04-464A-AE7A-8B21D210C2B5}" type="pres">
      <dgm:prSet presAssocID="{408554E2-B208-4501-98AC-65CB59C587F8}" presName="Name10" presStyleLbl="parChTrans1D2" presStyleIdx="1" presStyleCnt="4"/>
      <dgm:spPr/>
    </dgm:pt>
    <dgm:pt modelId="{6395FE62-F10A-4169-83AA-DDD4E3BBF8F0}" type="pres">
      <dgm:prSet presAssocID="{494F4385-5286-4EDE-B76C-AFEB10610571}" presName="hierRoot2" presStyleCnt="0"/>
      <dgm:spPr/>
    </dgm:pt>
    <dgm:pt modelId="{E4645D8D-BEBB-4B3D-9E2C-6E36FBD6E704}" type="pres">
      <dgm:prSet presAssocID="{494F4385-5286-4EDE-B76C-AFEB10610571}" presName="composite2" presStyleCnt="0"/>
      <dgm:spPr/>
    </dgm:pt>
    <dgm:pt modelId="{AF2FAB2E-3A08-4815-B867-44EAECD9AD41}" type="pres">
      <dgm:prSet presAssocID="{494F4385-5286-4EDE-B76C-AFEB10610571}" presName="background2" presStyleLbl="node2" presStyleIdx="1" presStyleCnt="4"/>
      <dgm:spPr/>
    </dgm:pt>
    <dgm:pt modelId="{16A2EBB0-27D1-4E7B-A08A-0E11C9B1DF11}" type="pres">
      <dgm:prSet presAssocID="{494F4385-5286-4EDE-B76C-AFEB10610571}" presName="text2" presStyleLbl="fgAcc2" presStyleIdx="1" presStyleCnt="4">
        <dgm:presLayoutVars>
          <dgm:chPref val="3"/>
        </dgm:presLayoutVars>
      </dgm:prSet>
      <dgm:spPr/>
    </dgm:pt>
    <dgm:pt modelId="{5105CCD9-9C95-4D05-B8A7-ECC1D687AB80}" type="pres">
      <dgm:prSet presAssocID="{494F4385-5286-4EDE-B76C-AFEB10610571}" presName="hierChild3" presStyleCnt="0"/>
      <dgm:spPr/>
    </dgm:pt>
    <dgm:pt modelId="{454DFF7E-61EC-4D64-A199-230637717AC4}" type="pres">
      <dgm:prSet presAssocID="{E8C72430-5F06-4041-BE3E-D2187B1262A8}" presName="Name10" presStyleLbl="parChTrans1D2" presStyleIdx="2" presStyleCnt="4"/>
      <dgm:spPr/>
    </dgm:pt>
    <dgm:pt modelId="{5EC920ED-87D9-48EF-8544-2A07F42368A7}" type="pres">
      <dgm:prSet presAssocID="{2624B5C7-7A52-49EE-95DE-E4584E33965A}" presName="hierRoot2" presStyleCnt="0"/>
      <dgm:spPr/>
    </dgm:pt>
    <dgm:pt modelId="{344F9830-77F3-4BFC-BDFD-9E2B00F84FAB}" type="pres">
      <dgm:prSet presAssocID="{2624B5C7-7A52-49EE-95DE-E4584E33965A}" presName="composite2" presStyleCnt="0"/>
      <dgm:spPr/>
    </dgm:pt>
    <dgm:pt modelId="{E7AAD36A-FFFF-48A1-9D89-CE068ECA5F79}" type="pres">
      <dgm:prSet presAssocID="{2624B5C7-7A52-49EE-95DE-E4584E33965A}" presName="background2" presStyleLbl="node2" presStyleIdx="2" presStyleCnt="4"/>
      <dgm:spPr/>
    </dgm:pt>
    <dgm:pt modelId="{5400219B-B9D2-4248-9BA8-89292DAAA305}" type="pres">
      <dgm:prSet presAssocID="{2624B5C7-7A52-49EE-95DE-E4584E33965A}" presName="text2" presStyleLbl="fgAcc2" presStyleIdx="2" presStyleCnt="4">
        <dgm:presLayoutVars>
          <dgm:chPref val="3"/>
        </dgm:presLayoutVars>
      </dgm:prSet>
      <dgm:spPr/>
    </dgm:pt>
    <dgm:pt modelId="{FC63C122-5E03-4417-B6B0-4E8A2EFD617A}" type="pres">
      <dgm:prSet presAssocID="{2624B5C7-7A52-49EE-95DE-E4584E33965A}" presName="hierChild3" presStyleCnt="0"/>
      <dgm:spPr/>
    </dgm:pt>
    <dgm:pt modelId="{0F56002D-4FA5-417A-ABCE-4DFBA19DD0C3}" type="pres">
      <dgm:prSet presAssocID="{901DEB49-DE69-46DF-99DA-A20BE11B978A}" presName="Name10" presStyleLbl="parChTrans1D2" presStyleIdx="3" presStyleCnt="4"/>
      <dgm:spPr/>
    </dgm:pt>
    <dgm:pt modelId="{901902A8-AAEA-48A7-B4E3-C0B014A95299}" type="pres">
      <dgm:prSet presAssocID="{9DA0F65C-86F2-42F7-BD1E-00AC66BAE820}" presName="hierRoot2" presStyleCnt="0"/>
      <dgm:spPr/>
    </dgm:pt>
    <dgm:pt modelId="{D0711B71-CBFF-4896-B98D-27D803420ADB}" type="pres">
      <dgm:prSet presAssocID="{9DA0F65C-86F2-42F7-BD1E-00AC66BAE820}" presName="composite2" presStyleCnt="0"/>
      <dgm:spPr/>
    </dgm:pt>
    <dgm:pt modelId="{F1A6416F-4DC7-40FE-AB8B-FBA871FCE3A8}" type="pres">
      <dgm:prSet presAssocID="{9DA0F65C-86F2-42F7-BD1E-00AC66BAE820}" presName="background2" presStyleLbl="node2" presStyleIdx="3" presStyleCnt="4"/>
      <dgm:spPr/>
    </dgm:pt>
    <dgm:pt modelId="{04F6196F-16C4-49AE-9A12-65E493332874}" type="pres">
      <dgm:prSet presAssocID="{9DA0F65C-86F2-42F7-BD1E-00AC66BAE820}" presName="text2" presStyleLbl="fgAcc2" presStyleIdx="3" presStyleCnt="4">
        <dgm:presLayoutVars>
          <dgm:chPref val="3"/>
        </dgm:presLayoutVars>
      </dgm:prSet>
      <dgm:spPr/>
    </dgm:pt>
    <dgm:pt modelId="{E19E6412-CABD-4D12-AC55-3A87600FC761}" type="pres">
      <dgm:prSet presAssocID="{9DA0F65C-86F2-42F7-BD1E-00AC66BAE820}" presName="hierChild3" presStyleCnt="0"/>
      <dgm:spPr/>
    </dgm:pt>
  </dgm:ptLst>
  <dgm:cxnLst>
    <dgm:cxn modelId="{E5F6BC12-BA65-471D-8878-2AED1A100B05}" srcId="{8AE456AB-AF43-4C28-B4E9-E65DC8C52D56}" destId="{11436007-4DBD-4313-8AF1-F1C56EE5021F}" srcOrd="0" destOrd="0" parTransId="{7024263D-8FFB-480F-8BE6-49C9426B34E7}" sibTransId="{5126B972-644C-4766-85E9-E8D087B67BD1}"/>
    <dgm:cxn modelId="{17249918-AC85-4E40-9F92-3B9992402850}" srcId="{8AE456AB-AF43-4C28-B4E9-E65DC8C52D56}" destId="{494F4385-5286-4EDE-B76C-AFEB10610571}" srcOrd="1" destOrd="0" parTransId="{408554E2-B208-4501-98AC-65CB59C587F8}" sibTransId="{8F0E8A42-7A9A-46F4-9291-B84DF490BD09}"/>
    <dgm:cxn modelId="{E0053D25-E431-4775-9C52-70CEC6DCE780}" type="presOf" srcId="{408554E2-B208-4501-98AC-65CB59C587F8}" destId="{5DA28BAA-5F04-464A-AE7A-8B21D210C2B5}" srcOrd="0" destOrd="0" presId="urn:microsoft.com/office/officeart/2005/8/layout/hierarchy1"/>
    <dgm:cxn modelId="{67D34526-1EE6-4227-8BBD-C84141387E7B}" srcId="{8AE456AB-AF43-4C28-B4E9-E65DC8C52D56}" destId="{9DA0F65C-86F2-42F7-BD1E-00AC66BAE820}" srcOrd="3" destOrd="0" parTransId="{901DEB49-DE69-46DF-99DA-A20BE11B978A}" sibTransId="{94AC0350-D5FD-4C0F-963D-995EBEBB3D5A}"/>
    <dgm:cxn modelId="{374BDD32-37CD-43E6-95BF-393050132FE3}" type="presOf" srcId="{7024263D-8FFB-480F-8BE6-49C9426B34E7}" destId="{5F493773-20C1-4FD9-935B-3D21B4891AE5}" srcOrd="0" destOrd="0" presId="urn:microsoft.com/office/officeart/2005/8/layout/hierarchy1"/>
    <dgm:cxn modelId="{CB845B3E-EC88-4DF8-9FA6-987243C52550}" type="presOf" srcId="{E8C72430-5F06-4041-BE3E-D2187B1262A8}" destId="{454DFF7E-61EC-4D64-A199-230637717AC4}" srcOrd="0" destOrd="0" presId="urn:microsoft.com/office/officeart/2005/8/layout/hierarchy1"/>
    <dgm:cxn modelId="{9CEA6C5D-3F60-4C7F-BA3B-47C07EC6F250}" type="presOf" srcId="{11436007-4DBD-4313-8AF1-F1C56EE5021F}" destId="{BABB2924-8FBE-491D-AC36-52A43D9C1C58}" srcOrd="0" destOrd="0" presId="urn:microsoft.com/office/officeart/2005/8/layout/hierarchy1"/>
    <dgm:cxn modelId="{480A616A-443E-47BD-A3C9-3B570B28C66C}" type="presOf" srcId="{901DEB49-DE69-46DF-99DA-A20BE11B978A}" destId="{0F56002D-4FA5-417A-ABCE-4DFBA19DD0C3}" srcOrd="0" destOrd="0" presId="urn:microsoft.com/office/officeart/2005/8/layout/hierarchy1"/>
    <dgm:cxn modelId="{1F47E26A-F2B7-4B65-8974-A562465F9B4F}" type="presOf" srcId="{9DA0F65C-86F2-42F7-BD1E-00AC66BAE820}" destId="{04F6196F-16C4-49AE-9A12-65E493332874}" srcOrd="0" destOrd="0" presId="urn:microsoft.com/office/officeart/2005/8/layout/hierarchy1"/>
    <dgm:cxn modelId="{D364227A-29C8-4F95-8F80-EB3091365796}" srcId="{FFAE3023-06DA-4619-8E11-DCE8817F8CC3}" destId="{8AE456AB-AF43-4C28-B4E9-E65DC8C52D56}" srcOrd="0" destOrd="0" parTransId="{114AAE85-2B58-4E93-85F9-DF8CEA45682C}" sibTransId="{95A20BCA-7A5D-4A77-AF91-8C318998D4CA}"/>
    <dgm:cxn modelId="{FA62C48C-152C-4F96-ADD0-B90EB8A1A03C}" type="presOf" srcId="{FFAE3023-06DA-4619-8E11-DCE8817F8CC3}" destId="{E8C4957E-54BA-448A-969C-E0434F5CF609}" srcOrd="0" destOrd="0" presId="urn:microsoft.com/office/officeart/2005/8/layout/hierarchy1"/>
    <dgm:cxn modelId="{80FB299C-F150-449E-BA98-F44AE716CD05}" type="presOf" srcId="{8AE456AB-AF43-4C28-B4E9-E65DC8C52D56}" destId="{D733D3A9-FDF8-47AE-83AA-5DEB2D129684}" srcOrd="0" destOrd="0" presId="urn:microsoft.com/office/officeart/2005/8/layout/hierarchy1"/>
    <dgm:cxn modelId="{B11DA2A8-08C0-4660-84F3-BF9740CF8F91}" type="presOf" srcId="{494F4385-5286-4EDE-B76C-AFEB10610571}" destId="{16A2EBB0-27D1-4E7B-A08A-0E11C9B1DF11}" srcOrd="0" destOrd="0" presId="urn:microsoft.com/office/officeart/2005/8/layout/hierarchy1"/>
    <dgm:cxn modelId="{D0F568AC-1BDE-4117-9EE5-D69D1DF6B4E6}" srcId="{8AE456AB-AF43-4C28-B4E9-E65DC8C52D56}" destId="{2624B5C7-7A52-49EE-95DE-E4584E33965A}" srcOrd="2" destOrd="0" parTransId="{E8C72430-5F06-4041-BE3E-D2187B1262A8}" sibTransId="{910EB045-C06B-462B-86B4-019294043457}"/>
    <dgm:cxn modelId="{97B66AC8-3B94-478E-8CD3-B6C9E808DB30}" type="presOf" srcId="{2624B5C7-7A52-49EE-95DE-E4584E33965A}" destId="{5400219B-B9D2-4248-9BA8-89292DAAA305}" srcOrd="0" destOrd="0" presId="urn:microsoft.com/office/officeart/2005/8/layout/hierarchy1"/>
    <dgm:cxn modelId="{651486C2-DE5F-4AB8-A772-31885B06CBC6}" type="presParOf" srcId="{E8C4957E-54BA-448A-969C-E0434F5CF609}" destId="{82354ED7-71C6-480B-BFBE-7F8AD5701C72}" srcOrd="0" destOrd="0" presId="urn:microsoft.com/office/officeart/2005/8/layout/hierarchy1"/>
    <dgm:cxn modelId="{A7C3C3C8-7502-49A1-BA20-9EAB81492B5B}" type="presParOf" srcId="{82354ED7-71C6-480B-BFBE-7F8AD5701C72}" destId="{F93FDB19-8786-4899-8F13-7779E50F73A4}" srcOrd="0" destOrd="0" presId="urn:microsoft.com/office/officeart/2005/8/layout/hierarchy1"/>
    <dgm:cxn modelId="{6F2BFE75-9E0D-4004-9B9A-27D896E134FB}" type="presParOf" srcId="{F93FDB19-8786-4899-8F13-7779E50F73A4}" destId="{4568B534-6D8F-409A-BC04-5FAEB6A1A9AE}" srcOrd="0" destOrd="0" presId="urn:microsoft.com/office/officeart/2005/8/layout/hierarchy1"/>
    <dgm:cxn modelId="{6E7E632D-CA0A-4A0C-85CA-0788ACF29C94}" type="presParOf" srcId="{F93FDB19-8786-4899-8F13-7779E50F73A4}" destId="{D733D3A9-FDF8-47AE-83AA-5DEB2D129684}" srcOrd="1" destOrd="0" presId="urn:microsoft.com/office/officeart/2005/8/layout/hierarchy1"/>
    <dgm:cxn modelId="{3BA0771F-CAF9-46CA-A22F-90D2D9162451}" type="presParOf" srcId="{82354ED7-71C6-480B-BFBE-7F8AD5701C72}" destId="{239BEBB7-87F4-4A31-A20E-4147D7261AA3}" srcOrd="1" destOrd="0" presId="urn:microsoft.com/office/officeart/2005/8/layout/hierarchy1"/>
    <dgm:cxn modelId="{03BB777A-292D-4823-9367-B936126521BE}" type="presParOf" srcId="{239BEBB7-87F4-4A31-A20E-4147D7261AA3}" destId="{5F493773-20C1-4FD9-935B-3D21B4891AE5}" srcOrd="0" destOrd="0" presId="urn:microsoft.com/office/officeart/2005/8/layout/hierarchy1"/>
    <dgm:cxn modelId="{3A27184E-1D93-44B2-8D3A-5DEBEAFAAEDE}" type="presParOf" srcId="{239BEBB7-87F4-4A31-A20E-4147D7261AA3}" destId="{097062D5-D6BA-4040-AED3-E65FE06749F9}" srcOrd="1" destOrd="0" presId="urn:microsoft.com/office/officeart/2005/8/layout/hierarchy1"/>
    <dgm:cxn modelId="{7DAFD46E-CB7B-494D-B7C4-89DED3389BA4}" type="presParOf" srcId="{097062D5-D6BA-4040-AED3-E65FE06749F9}" destId="{475C4E27-254B-4DCA-83B5-1C296B83D9D8}" srcOrd="0" destOrd="0" presId="urn:microsoft.com/office/officeart/2005/8/layout/hierarchy1"/>
    <dgm:cxn modelId="{8DEF04DB-EE7B-49C1-B095-7B9FC2B0CB2E}" type="presParOf" srcId="{475C4E27-254B-4DCA-83B5-1C296B83D9D8}" destId="{40585A44-8569-43E2-892A-EEF561BE9AD1}" srcOrd="0" destOrd="0" presId="urn:microsoft.com/office/officeart/2005/8/layout/hierarchy1"/>
    <dgm:cxn modelId="{FAA5161E-CB6B-45CC-94C5-190BF3892802}" type="presParOf" srcId="{475C4E27-254B-4DCA-83B5-1C296B83D9D8}" destId="{BABB2924-8FBE-491D-AC36-52A43D9C1C58}" srcOrd="1" destOrd="0" presId="urn:microsoft.com/office/officeart/2005/8/layout/hierarchy1"/>
    <dgm:cxn modelId="{1F8D43BF-D93E-481C-87A6-204879EDED4E}" type="presParOf" srcId="{097062D5-D6BA-4040-AED3-E65FE06749F9}" destId="{C8DA180A-7DCC-4F1C-96A5-F3CF60599336}" srcOrd="1" destOrd="0" presId="urn:microsoft.com/office/officeart/2005/8/layout/hierarchy1"/>
    <dgm:cxn modelId="{20F18619-595A-441C-B229-443219D8707E}" type="presParOf" srcId="{239BEBB7-87F4-4A31-A20E-4147D7261AA3}" destId="{5DA28BAA-5F04-464A-AE7A-8B21D210C2B5}" srcOrd="2" destOrd="0" presId="urn:microsoft.com/office/officeart/2005/8/layout/hierarchy1"/>
    <dgm:cxn modelId="{C6379BCE-D6CD-4370-8B52-E77270447DD1}" type="presParOf" srcId="{239BEBB7-87F4-4A31-A20E-4147D7261AA3}" destId="{6395FE62-F10A-4169-83AA-DDD4E3BBF8F0}" srcOrd="3" destOrd="0" presId="urn:microsoft.com/office/officeart/2005/8/layout/hierarchy1"/>
    <dgm:cxn modelId="{F53078B6-2551-4D86-8114-C01D8290A9B7}" type="presParOf" srcId="{6395FE62-F10A-4169-83AA-DDD4E3BBF8F0}" destId="{E4645D8D-BEBB-4B3D-9E2C-6E36FBD6E704}" srcOrd="0" destOrd="0" presId="urn:microsoft.com/office/officeart/2005/8/layout/hierarchy1"/>
    <dgm:cxn modelId="{3A0CCB5C-E658-4B5E-ACD6-2689B0FB5F4E}" type="presParOf" srcId="{E4645D8D-BEBB-4B3D-9E2C-6E36FBD6E704}" destId="{AF2FAB2E-3A08-4815-B867-44EAECD9AD41}" srcOrd="0" destOrd="0" presId="urn:microsoft.com/office/officeart/2005/8/layout/hierarchy1"/>
    <dgm:cxn modelId="{A972CC4B-CEE2-49D0-998F-BA0CB20F0F81}" type="presParOf" srcId="{E4645D8D-BEBB-4B3D-9E2C-6E36FBD6E704}" destId="{16A2EBB0-27D1-4E7B-A08A-0E11C9B1DF11}" srcOrd="1" destOrd="0" presId="urn:microsoft.com/office/officeart/2005/8/layout/hierarchy1"/>
    <dgm:cxn modelId="{1B3DE13C-FA66-48E2-948C-DA5C058A3E00}" type="presParOf" srcId="{6395FE62-F10A-4169-83AA-DDD4E3BBF8F0}" destId="{5105CCD9-9C95-4D05-B8A7-ECC1D687AB80}" srcOrd="1" destOrd="0" presId="urn:microsoft.com/office/officeart/2005/8/layout/hierarchy1"/>
    <dgm:cxn modelId="{FB16697E-EBB7-4A14-9D69-20B401657BEE}" type="presParOf" srcId="{239BEBB7-87F4-4A31-A20E-4147D7261AA3}" destId="{454DFF7E-61EC-4D64-A199-230637717AC4}" srcOrd="4" destOrd="0" presId="urn:microsoft.com/office/officeart/2005/8/layout/hierarchy1"/>
    <dgm:cxn modelId="{8CD4808C-E79C-456B-A901-98C08D93EEAB}" type="presParOf" srcId="{239BEBB7-87F4-4A31-A20E-4147D7261AA3}" destId="{5EC920ED-87D9-48EF-8544-2A07F42368A7}" srcOrd="5" destOrd="0" presId="urn:microsoft.com/office/officeart/2005/8/layout/hierarchy1"/>
    <dgm:cxn modelId="{2AD88977-3B8A-4FF8-8D2B-BA507650B0A3}" type="presParOf" srcId="{5EC920ED-87D9-48EF-8544-2A07F42368A7}" destId="{344F9830-77F3-4BFC-BDFD-9E2B00F84FAB}" srcOrd="0" destOrd="0" presId="urn:microsoft.com/office/officeart/2005/8/layout/hierarchy1"/>
    <dgm:cxn modelId="{CCEB29DC-E03D-405F-9E7C-36CCBFC222B2}" type="presParOf" srcId="{344F9830-77F3-4BFC-BDFD-9E2B00F84FAB}" destId="{E7AAD36A-FFFF-48A1-9D89-CE068ECA5F79}" srcOrd="0" destOrd="0" presId="urn:microsoft.com/office/officeart/2005/8/layout/hierarchy1"/>
    <dgm:cxn modelId="{527FD82F-08DA-4A3D-B87F-EB160A48E58C}" type="presParOf" srcId="{344F9830-77F3-4BFC-BDFD-9E2B00F84FAB}" destId="{5400219B-B9D2-4248-9BA8-89292DAAA305}" srcOrd="1" destOrd="0" presId="urn:microsoft.com/office/officeart/2005/8/layout/hierarchy1"/>
    <dgm:cxn modelId="{97806D36-2AD7-47E0-9175-1748EA890D3D}" type="presParOf" srcId="{5EC920ED-87D9-48EF-8544-2A07F42368A7}" destId="{FC63C122-5E03-4417-B6B0-4E8A2EFD617A}" srcOrd="1" destOrd="0" presId="urn:microsoft.com/office/officeart/2005/8/layout/hierarchy1"/>
    <dgm:cxn modelId="{C9DDC8FA-BF72-43DC-B546-A310E7DD186C}" type="presParOf" srcId="{239BEBB7-87F4-4A31-A20E-4147D7261AA3}" destId="{0F56002D-4FA5-417A-ABCE-4DFBA19DD0C3}" srcOrd="6" destOrd="0" presId="urn:microsoft.com/office/officeart/2005/8/layout/hierarchy1"/>
    <dgm:cxn modelId="{936B3DCD-1E9A-4A25-93BA-4E95DEF1424D}" type="presParOf" srcId="{239BEBB7-87F4-4A31-A20E-4147D7261AA3}" destId="{901902A8-AAEA-48A7-B4E3-C0B014A95299}" srcOrd="7" destOrd="0" presId="urn:microsoft.com/office/officeart/2005/8/layout/hierarchy1"/>
    <dgm:cxn modelId="{4E404671-DFE4-4778-A0DE-01AF642298CE}" type="presParOf" srcId="{901902A8-AAEA-48A7-B4E3-C0B014A95299}" destId="{D0711B71-CBFF-4896-B98D-27D803420ADB}" srcOrd="0" destOrd="0" presId="urn:microsoft.com/office/officeart/2005/8/layout/hierarchy1"/>
    <dgm:cxn modelId="{39D22CFE-344E-4A25-B28E-8D393DD5FC6A}" type="presParOf" srcId="{D0711B71-CBFF-4896-B98D-27D803420ADB}" destId="{F1A6416F-4DC7-40FE-AB8B-FBA871FCE3A8}" srcOrd="0" destOrd="0" presId="urn:microsoft.com/office/officeart/2005/8/layout/hierarchy1"/>
    <dgm:cxn modelId="{5C690E9B-5DFE-4B47-86CB-23542E3BFCE9}" type="presParOf" srcId="{D0711B71-CBFF-4896-B98D-27D803420ADB}" destId="{04F6196F-16C4-49AE-9A12-65E493332874}" srcOrd="1" destOrd="0" presId="urn:microsoft.com/office/officeart/2005/8/layout/hierarchy1"/>
    <dgm:cxn modelId="{B4AE57F8-6DEE-453D-B4ED-2D1F429D5E01}" type="presParOf" srcId="{901902A8-AAEA-48A7-B4E3-C0B014A95299}" destId="{E19E6412-CABD-4D12-AC55-3A87600FC76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AE3023-06DA-4619-8E11-DCE8817F8CC3}" type="doc">
      <dgm:prSet loTypeId="urn:microsoft.com/office/officeart/2005/8/layout/hierarchy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E456AB-AF43-4C28-B4E9-E65DC8C52D56}">
      <dgm:prSet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Разрешительная деятельность ТОГАДН по РД</a:t>
          </a:r>
        </a:p>
      </dgm:t>
    </dgm:pt>
    <dgm:pt modelId="{114AAE85-2B58-4E93-85F9-DF8CEA45682C}" type="parTrans" cxnId="{D364227A-29C8-4F95-8F80-EB3091365796}">
      <dgm:prSet/>
      <dgm:spPr/>
      <dgm:t>
        <a:bodyPr/>
        <a:lstStyle/>
        <a:p>
          <a:endParaRPr lang="ru-RU"/>
        </a:p>
      </dgm:t>
    </dgm:pt>
    <dgm:pt modelId="{95A20BCA-7A5D-4A77-AF91-8C318998D4CA}" type="sibTrans" cxnId="{D364227A-29C8-4F95-8F80-EB3091365796}">
      <dgm:prSet/>
      <dgm:spPr/>
      <dgm:t>
        <a:bodyPr/>
        <a:lstStyle/>
        <a:p>
          <a:endParaRPr lang="ru-RU"/>
        </a:p>
      </dgm:t>
    </dgm:pt>
    <dgm:pt modelId="{AB3CF77D-C2B1-49FA-AAF5-7614ED94B352}">
      <dgm:prSet custT="1"/>
      <dgm:spPr/>
      <dgm:t>
        <a:bodyPr/>
        <a:lstStyle/>
        <a:p>
          <a:r>
            <a:rPr lang="ru-RU" sz="800" b="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комиссий по приему экзаменов по проверке и оценке необходимых знаний для допуска к международным автомобильным перевозкам и перевозке опасных грузов: Аттестационной комиссией по проведению квалификационного экзамена международного перевозчика Республике Дагестан проведено 5 заседание на получение свидетельств международного перевозчика  25 специалистам и 154 водителям выданы свидетельства  профессиональной компетентности международного автомобильного перевозчика. </a:t>
          </a:r>
        </a:p>
        <a:p>
          <a:r>
            <a:rPr lang="ru-RU" sz="800" b="0" dirty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Территориальной экзаменационной комиссией по проверке и оценке необходимых знаний водителей автотранспортных средств, перевозящих опасные грузы автомобильным транспортом в Республике Дагестан (г. Махачкала), за 5 мес. 2026 г. проведено 18 заседаний. На экзаменах участвовало 730 водителей, по результатам которых выдано 590 свидетельств ДОПОГ, 140 водителей не прошли тестирование</a:t>
          </a:r>
          <a:r>
            <a:rPr lang="ru-RU" sz="800" b="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r>
            <a:rPr lang="ru-RU" sz="800" b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628F449E-7B4A-4BE7-B238-151BAC3B6D77}" type="parTrans" cxnId="{9EBCED49-52C3-415D-851D-0F6A3351F588}">
      <dgm:prSet/>
      <dgm:spPr/>
      <dgm:t>
        <a:bodyPr/>
        <a:lstStyle/>
        <a:p>
          <a:endParaRPr lang="ru-RU"/>
        </a:p>
      </dgm:t>
    </dgm:pt>
    <dgm:pt modelId="{0D9FFB84-4BFB-45C1-8D07-915F296C8AF3}" type="sibTrans" cxnId="{9EBCED49-52C3-415D-851D-0F6A3351F588}">
      <dgm:prSet/>
      <dgm:spPr/>
      <dgm:t>
        <a:bodyPr/>
        <a:lstStyle/>
        <a:p>
          <a:endParaRPr lang="ru-RU"/>
        </a:p>
      </dgm:t>
    </dgm:pt>
    <dgm:pt modelId="{11436007-4DBD-4313-8AF1-F1C56EE5021F}">
      <dgm:prSet custT="1"/>
      <dgm:spPr/>
      <dgm:t>
        <a:bodyPr/>
        <a:lstStyle/>
        <a:p>
          <a:pPr algn="ctr"/>
          <a:r>
            <a:rPr lang="ru-RU" sz="1300" b="1" dirty="0"/>
            <a:t>- </a:t>
          </a:r>
          <a:r>
            <a:rPr lang="ru-RU" sz="1200" b="0" dirty="0">
              <a:latin typeface="Times New Roman" panose="02020603050405020304" pitchFamily="18" charset="0"/>
              <a:cs typeface="Times New Roman" panose="02020603050405020304" pitchFamily="18" charset="0"/>
            </a:rPr>
            <a:t>Аттестационная деятельность Отдела: проведено 16 заседаний, аттестовано 3чел., аттестацию не прошли 10 чел. </a:t>
          </a:r>
        </a:p>
      </dgm:t>
    </dgm:pt>
    <dgm:pt modelId="{7024263D-8FFB-480F-8BE6-49C9426B34E7}" type="parTrans" cxnId="{E5F6BC12-BA65-471D-8878-2AED1A100B05}">
      <dgm:prSet/>
      <dgm:spPr/>
      <dgm:t>
        <a:bodyPr/>
        <a:lstStyle/>
        <a:p>
          <a:endParaRPr lang="ru-RU"/>
        </a:p>
      </dgm:t>
    </dgm:pt>
    <dgm:pt modelId="{5126B972-644C-4766-85E9-E8D087B67BD1}" type="sibTrans" cxnId="{E5F6BC12-BA65-471D-8878-2AED1A100B05}">
      <dgm:prSet/>
      <dgm:spPr/>
      <dgm:t>
        <a:bodyPr/>
        <a:lstStyle/>
        <a:p>
          <a:endParaRPr lang="ru-RU"/>
        </a:p>
      </dgm:t>
    </dgm:pt>
    <dgm:pt modelId="{494F4385-5286-4EDE-B76C-AFEB10610571}">
      <dgm:prSet custT="1"/>
      <dgm:spPr/>
      <dgm:t>
        <a:bodyPr/>
        <a:lstStyle/>
        <a:p>
          <a:r>
            <a:rPr lang="ru-RU" sz="9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900" b="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Лицензионно - разрешительная деятельность: за 5 мес. 2026 </a:t>
          </a:r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г. в Реестр лицензий внесена 17 записей о предоставлении лицензии, 225 транспортных средства внесено в Реестр лицензий.</a:t>
          </a:r>
        </a:p>
        <a:p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Реестр допусков внесено 13 записей о предоставлении удостоверения допуска к осуществлению международных автомобильных перевозок, 882 транспортных средств внесено в Реестр допусков.</a:t>
          </a:r>
        </a:p>
        <a:p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Выдано 12 специальных разрешений на движение по автомобильным дорогам транспортного средства, осуществляющего перевозки опасных грузов, и 161 специальное разрешение на осуществление международных автомобильных перевозок опасных грузов.</a:t>
          </a:r>
          <a:r>
            <a:rPr lang="ru-RU" sz="900" b="0" dirty="0">
              <a:latin typeface="Times New Roman" panose="02020603050405020304" pitchFamily="18" charset="0"/>
              <a:cs typeface="Times New Roman" panose="02020603050405020304" pitchFamily="18" charset="0"/>
            </a:rPr>
            <a:t>  Лицензионной-разрешительная деятельность ведется совместно с Отделом разрешительной деятельности МТУ Ространснадзора по СКФО</a:t>
          </a:r>
        </a:p>
      </dgm:t>
    </dgm:pt>
    <dgm:pt modelId="{408554E2-B208-4501-98AC-65CB59C587F8}" type="parTrans" cxnId="{17249918-AC85-4E40-9F92-3B9992402850}">
      <dgm:prSet/>
      <dgm:spPr/>
      <dgm:t>
        <a:bodyPr/>
        <a:lstStyle/>
        <a:p>
          <a:endParaRPr lang="ru-RU"/>
        </a:p>
      </dgm:t>
    </dgm:pt>
    <dgm:pt modelId="{8F0E8A42-7A9A-46F4-9291-B84DF490BD09}" type="sibTrans" cxnId="{17249918-AC85-4E40-9F92-3B9992402850}">
      <dgm:prSet/>
      <dgm:spPr/>
      <dgm:t>
        <a:bodyPr/>
        <a:lstStyle/>
        <a:p>
          <a:endParaRPr lang="ru-RU"/>
        </a:p>
      </dgm:t>
    </dgm:pt>
    <dgm:pt modelId="{E8C4957E-54BA-448A-969C-E0434F5CF609}" type="pres">
      <dgm:prSet presAssocID="{FFAE3023-06DA-4619-8E11-DCE8817F8CC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354ED7-71C6-480B-BFBE-7F8AD5701C72}" type="pres">
      <dgm:prSet presAssocID="{8AE456AB-AF43-4C28-B4E9-E65DC8C52D56}" presName="hierRoot1" presStyleCnt="0"/>
      <dgm:spPr/>
    </dgm:pt>
    <dgm:pt modelId="{F93FDB19-8786-4899-8F13-7779E50F73A4}" type="pres">
      <dgm:prSet presAssocID="{8AE456AB-AF43-4C28-B4E9-E65DC8C52D56}" presName="composite" presStyleCnt="0"/>
      <dgm:spPr/>
    </dgm:pt>
    <dgm:pt modelId="{4568B534-6D8F-409A-BC04-5FAEB6A1A9AE}" type="pres">
      <dgm:prSet presAssocID="{8AE456AB-AF43-4C28-B4E9-E65DC8C52D56}" presName="background" presStyleLbl="node0" presStyleIdx="0" presStyleCnt="1"/>
      <dgm:spPr/>
    </dgm:pt>
    <dgm:pt modelId="{D733D3A9-FDF8-47AE-83AA-5DEB2D129684}" type="pres">
      <dgm:prSet presAssocID="{8AE456AB-AF43-4C28-B4E9-E65DC8C52D56}" presName="text" presStyleLbl="fgAcc0" presStyleIdx="0" presStyleCnt="1" custLinFactNeighborX="-2027" custLinFactNeighborY="2002">
        <dgm:presLayoutVars>
          <dgm:chPref val="3"/>
        </dgm:presLayoutVars>
      </dgm:prSet>
      <dgm:spPr/>
    </dgm:pt>
    <dgm:pt modelId="{239BEBB7-87F4-4A31-A20E-4147D7261AA3}" type="pres">
      <dgm:prSet presAssocID="{8AE456AB-AF43-4C28-B4E9-E65DC8C52D56}" presName="hierChild2" presStyleCnt="0"/>
      <dgm:spPr/>
    </dgm:pt>
    <dgm:pt modelId="{5F493773-20C1-4FD9-935B-3D21B4891AE5}" type="pres">
      <dgm:prSet presAssocID="{7024263D-8FFB-480F-8BE6-49C9426B34E7}" presName="Name10" presStyleLbl="parChTrans1D2" presStyleIdx="0" presStyleCnt="3"/>
      <dgm:spPr/>
    </dgm:pt>
    <dgm:pt modelId="{097062D5-D6BA-4040-AED3-E65FE06749F9}" type="pres">
      <dgm:prSet presAssocID="{11436007-4DBD-4313-8AF1-F1C56EE5021F}" presName="hierRoot2" presStyleCnt="0"/>
      <dgm:spPr/>
    </dgm:pt>
    <dgm:pt modelId="{475C4E27-254B-4DCA-83B5-1C296B83D9D8}" type="pres">
      <dgm:prSet presAssocID="{11436007-4DBD-4313-8AF1-F1C56EE5021F}" presName="composite2" presStyleCnt="0"/>
      <dgm:spPr/>
    </dgm:pt>
    <dgm:pt modelId="{40585A44-8569-43E2-892A-EEF561BE9AD1}" type="pres">
      <dgm:prSet presAssocID="{11436007-4DBD-4313-8AF1-F1C56EE5021F}" presName="background2" presStyleLbl="node2" presStyleIdx="0" presStyleCnt="3"/>
      <dgm:spPr/>
    </dgm:pt>
    <dgm:pt modelId="{BABB2924-8FBE-491D-AC36-52A43D9C1C58}" type="pres">
      <dgm:prSet presAssocID="{11436007-4DBD-4313-8AF1-F1C56EE5021F}" presName="text2" presStyleLbl="fgAcc2" presStyleIdx="0" presStyleCnt="3" custLinFactNeighborX="-4259" custLinFactNeighborY="-654">
        <dgm:presLayoutVars>
          <dgm:chPref val="3"/>
        </dgm:presLayoutVars>
      </dgm:prSet>
      <dgm:spPr/>
    </dgm:pt>
    <dgm:pt modelId="{C8DA180A-7DCC-4F1C-96A5-F3CF60599336}" type="pres">
      <dgm:prSet presAssocID="{11436007-4DBD-4313-8AF1-F1C56EE5021F}" presName="hierChild3" presStyleCnt="0"/>
      <dgm:spPr/>
    </dgm:pt>
    <dgm:pt modelId="{5DA28BAA-5F04-464A-AE7A-8B21D210C2B5}" type="pres">
      <dgm:prSet presAssocID="{408554E2-B208-4501-98AC-65CB59C587F8}" presName="Name10" presStyleLbl="parChTrans1D2" presStyleIdx="1" presStyleCnt="3"/>
      <dgm:spPr/>
    </dgm:pt>
    <dgm:pt modelId="{6395FE62-F10A-4169-83AA-DDD4E3BBF8F0}" type="pres">
      <dgm:prSet presAssocID="{494F4385-5286-4EDE-B76C-AFEB10610571}" presName="hierRoot2" presStyleCnt="0"/>
      <dgm:spPr/>
    </dgm:pt>
    <dgm:pt modelId="{E4645D8D-BEBB-4B3D-9E2C-6E36FBD6E704}" type="pres">
      <dgm:prSet presAssocID="{494F4385-5286-4EDE-B76C-AFEB10610571}" presName="composite2" presStyleCnt="0"/>
      <dgm:spPr/>
    </dgm:pt>
    <dgm:pt modelId="{AF2FAB2E-3A08-4815-B867-44EAECD9AD41}" type="pres">
      <dgm:prSet presAssocID="{494F4385-5286-4EDE-B76C-AFEB10610571}" presName="background2" presStyleLbl="node2" presStyleIdx="1" presStyleCnt="3"/>
      <dgm:spPr/>
    </dgm:pt>
    <dgm:pt modelId="{16A2EBB0-27D1-4E7B-A08A-0E11C9B1DF11}" type="pres">
      <dgm:prSet presAssocID="{494F4385-5286-4EDE-B76C-AFEB10610571}" presName="text2" presStyleLbl="fgAcc2" presStyleIdx="1" presStyleCnt="3" custScaleX="99120" custScaleY="204024" custLinFactNeighborX="-3535" custLinFactNeighborY="-16109">
        <dgm:presLayoutVars>
          <dgm:chPref val="3"/>
        </dgm:presLayoutVars>
      </dgm:prSet>
      <dgm:spPr/>
    </dgm:pt>
    <dgm:pt modelId="{5105CCD9-9C95-4D05-B8A7-ECC1D687AB80}" type="pres">
      <dgm:prSet presAssocID="{494F4385-5286-4EDE-B76C-AFEB10610571}" presName="hierChild3" presStyleCnt="0"/>
      <dgm:spPr/>
    </dgm:pt>
    <dgm:pt modelId="{829AA26A-DD88-46ED-8385-5A16A879FFAC}" type="pres">
      <dgm:prSet presAssocID="{628F449E-7B4A-4BE7-B238-151BAC3B6D77}" presName="Name10" presStyleLbl="parChTrans1D2" presStyleIdx="2" presStyleCnt="3"/>
      <dgm:spPr/>
    </dgm:pt>
    <dgm:pt modelId="{E6C3D397-C143-404C-B898-9BBE5C7217C9}" type="pres">
      <dgm:prSet presAssocID="{AB3CF77D-C2B1-49FA-AAF5-7614ED94B352}" presName="hierRoot2" presStyleCnt="0"/>
      <dgm:spPr/>
    </dgm:pt>
    <dgm:pt modelId="{F65D6EAA-F802-4B21-919A-F594DB2F8C87}" type="pres">
      <dgm:prSet presAssocID="{AB3CF77D-C2B1-49FA-AAF5-7614ED94B352}" presName="composite2" presStyleCnt="0"/>
      <dgm:spPr/>
    </dgm:pt>
    <dgm:pt modelId="{42C2C063-3CA1-4ABF-A3E5-B296336C3D29}" type="pres">
      <dgm:prSet presAssocID="{AB3CF77D-C2B1-49FA-AAF5-7614ED94B352}" presName="background2" presStyleLbl="node2" presStyleIdx="2" presStyleCnt="3"/>
      <dgm:spPr/>
    </dgm:pt>
    <dgm:pt modelId="{AA6D7D13-6EDB-4FBE-BE7B-1D56ABF85B11}" type="pres">
      <dgm:prSet presAssocID="{AB3CF77D-C2B1-49FA-AAF5-7614ED94B352}" presName="text2" presStyleLbl="fgAcc2" presStyleIdx="2" presStyleCnt="3" custScaleY="206080" custLinFactNeighborX="92" custLinFactNeighborY="-1735">
        <dgm:presLayoutVars>
          <dgm:chPref val="3"/>
        </dgm:presLayoutVars>
      </dgm:prSet>
      <dgm:spPr/>
    </dgm:pt>
    <dgm:pt modelId="{2E5A36BE-1DBB-42FF-8F36-84E5CA5AB5F3}" type="pres">
      <dgm:prSet presAssocID="{AB3CF77D-C2B1-49FA-AAF5-7614ED94B352}" presName="hierChild3" presStyleCnt="0"/>
      <dgm:spPr/>
    </dgm:pt>
  </dgm:ptLst>
  <dgm:cxnLst>
    <dgm:cxn modelId="{E5F6BC12-BA65-471D-8878-2AED1A100B05}" srcId="{8AE456AB-AF43-4C28-B4E9-E65DC8C52D56}" destId="{11436007-4DBD-4313-8AF1-F1C56EE5021F}" srcOrd="0" destOrd="0" parTransId="{7024263D-8FFB-480F-8BE6-49C9426B34E7}" sibTransId="{5126B972-644C-4766-85E9-E8D087B67BD1}"/>
    <dgm:cxn modelId="{A5E82715-0564-4BFB-BD35-BDE6284144A2}" type="presOf" srcId="{8AE456AB-AF43-4C28-B4E9-E65DC8C52D56}" destId="{D733D3A9-FDF8-47AE-83AA-5DEB2D129684}" srcOrd="0" destOrd="0" presId="urn:microsoft.com/office/officeart/2005/8/layout/hierarchy1"/>
    <dgm:cxn modelId="{17249918-AC85-4E40-9F92-3B9992402850}" srcId="{8AE456AB-AF43-4C28-B4E9-E65DC8C52D56}" destId="{494F4385-5286-4EDE-B76C-AFEB10610571}" srcOrd="1" destOrd="0" parTransId="{408554E2-B208-4501-98AC-65CB59C587F8}" sibTransId="{8F0E8A42-7A9A-46F4-9291-B84DF490BD09}"/>
    <dgm:cxn modelId="{7A4EA933-5CB7-4004-958E-26ABF0368E55}" type="presOf" srcId="{408554E2-B208-4501-98AC-65CB59C587F8}" destId="{5DA28BAA-5F04-464A-AE7A-8B21D210C2B5}" srcOrd="0" destOrd="0" presId="urn:microsoft.com/office/officeart/2005/8/layout/hierarchy1"/>
    <dgm:cxn modelId="{9EBCED49-52C3-415D-851D-0F6A3351F588}" srcId="{8AE456AB-AF43-4C28-B4E9-E65DC8C52D56}" destId="{AB3CF77D-C2B1-49FA-AAF5-7614ED94B352}" srcOrd="2" destOrd="0" parTransId="{628F449E-7B4A-4BE7-B238-151BAC3B6D77}" sibTransId="{0D9FFB84-4BFB-45C1-8D07-915F296C8AF3}"/>
    <dgm:cxn modelId="{1E49AC57-4979-4948-B75F-597212CD1F6C}" type="presOf" srcId="{7024263D-8FFB-480F-8BE6-49C9426B34E7}" destId="{5F493773-20C1-4FD9-935B-3D21B4891AE5}" srcOrd="0" destOrd="0" presId="urn:microsoft.com/office/officeart/2005/8/layout/hierarchy1"/>
    <dgm:cxn modelId="{D364227A-29C8-4F95-8F80-EB3091365796}" srcId="{FFAE3023-06DA-4619-8E11-DCE8817F8CC3}" destId="{8AE456AB-AF43-4C28-B4E9-E65DC8C52D56}" srcOrd="0" destOrd="0" parTransId="{114AAE85-2B58-4E93-85F9-DF8CEA45682C}" sibTransId="{95A20BCA-7A5D-4A77-AF91-8C318998D4CA}"/>
    <dgm:cxn modelId="{8215617E-CAA3-4435-BE9C-8A5E1D30980D}" type="presOf" srcId="{494F4385-5286-4EDE-B76C-AFEB10610571}" destId="{16A2EBB0-27D1-4E7B-A08A-0E11C9B1DF11}" srcOrd="0" destOrd="0" presId="urn:microsoft.com/office/officeart/2005/8/layout/hierarchy1"/>
    <dgm:cxn modelId="{680DEEAE-FEED-4BB7-93B9-E4FBD7ADE3BF}" type="presOf" srcId="{11436007-4DBD-4313-8AF1-F1C56EE5021F}" destId="{BABB2924-8FBE-491D-AC36-52A43D9C1C58}" srcOrd="0" destOrd="0" presId="urn:microsoft.com/office/officeart/2005/8/layout/hierarchy1"/>
    <dgm:cxn modelId="{B5643EC7-6610-4EE0-9C3F-03F0118E216B}" type="presOf" srcId="{628F449E-7B4A-4BE7-B238-151BAC3B6D77}" destId="{829AA26A-DD88-46ED-8385-5A16A879FFAC}" srcOrd="0" destOrd="0" presId="urn:microsoft.com/office/officeart/2005/8/layout/hierarchy1"/>
    <dgm:cxn modelId="{D759C9E9-61E3-43D7-A482-796C1DBB3147}" type="presOf" srcId="{FFAE3023-06DA-4619-8E11-DCE8817F8CC3}" destId="{E8C4957E-54BA-448A-969C-E0434F5CF609}" srcOrd="0" destOrd="0" presId="urn:microsoft.com/office/officeart/2005/8/layout/hierarchy1"/>
    <dgm:cxn modelId="{48DDD9ED-563D-46C4-B70A-82CF56E0B219}" type="presOf" srcId="{AB3CF77D-C2B1-49FA-AAF5-7614ED94B352}" destId="{AA6D7D13-6EDB-4FBE-BE7B-1D56ABF85B11}" srcOrd="0" destOrd="0" presId="urn:microsoft.com/office/officeart/2005/8/layout/hierarchy1"/>
    <dgm:cxn modelId="{2EEEA3F9-6DE9-4759-8C83-2DC5F3A006FB}" type="presParOf" srcId="{E8C4957E-54BA-448A-969C-E0434F5CF609}" destId="{82354ED7-71C6-480B-BFBE-7F8AD5701C72}" srcOrd="0" destOrd="0" presId="urn:microsoft.com/office/officeart/2005/8/layout/hierarchy1"/>
    <dgm:cxn modelId="{9918548C-72CB-4762-B4D4-C178EE624F72}" type="presParOf" srcId="{82354ED7-71C6-480B-BFBE-7F8AD5701C72}" destId="{F93FDB19-8786-4899-8F13-7779E50F73A4}" srcOrd="0" destOrd="0" presId="urn:microsoft.com/office/officeart/2005/8/layout/hierarchy1"/>
    <dgm:cxn modelId="{2467888B-964A-4476-95AC-B15A5D707F61}" type="presParOf" srcId="{F93FDB19-8786-4899-8F13-7779E50F73A4}" destId="{4568B534-6D8F-409A-BC04-5FAEB6A1A9AE}" srcOrd="0" destOrd="0" presId="urn:microsoft.com/office/officeart/2005/8/layout/hierarchy1"/>
    <dgm:cxn modelId="{8E3392DA-F501-44B8-9319-807501C3154B}" type="presParOf" srcId="{F93FDB19-8786-4899-8F13-7779E50F73A4}" destId="{D733D3A9-FDF8-47AE-83AA-5DEB2D129684}" srcOrd="1" destOrd="0" presId="urn:microsoft.com/office/officeart/2005/8/layout/hierarchy1"/>
    <dgm:cxn modelId="{6396A535-E772-44D6-94D2-35E756E15BF6}" type="presParOf" srcId="{82354ED7-71C6-480B-BFBE-7F8AD5701C72}" destId="{239BEBB7-87F4-4A31-A20E-4147D7261AA3}" srcOrd="1" destOrd="0" presId="urn:microsoft.com/office/officeart/2005/8/layout/hierarchy1"/>
    <dgm:cxn modelId="{04049DC0-92AA-46DF-9B47-17F1106CCACC}" type="presParOf" srcId="{239BEBB7-87F4-4A31-A20E-4147D7261AA3}" destId="{5F493773-20C1-4FD9-935B-3D21B4891AE5}" srcOrd="0" destOrd="0" presId="urn:microsoft.com/office/officeart/2005/8/layout/hierarchy1"/>
    <dgm:cxn modelId="{1C4930F5-D85A-449E-A35F-877876948F79}" type="presParOf" srcId="{239BEBB7-87F4-4A31-A20E-4147D7261AA3}" destId="{097062D5-D6BA-4040-AED3-E65FE06749F9}" srcOrd="1" destOrd="0" presId="urn:microsoft.com/office/officeart/2005/8/layout/hierarchy1"/>
    <dgm:cxn modelId="{E23B2653-54DD-4465-A384-E7FAFFC51604}" type="presParOf" srcId="{097062D5-D6BA-4040-AED3-E65FE06749F9}" destId="{475C4E27-254B-4DCA-83B5-1C296B83D9D8}" srcOrd="0" destOrd="0" presId="urn:microsoft.com/office/officeart/2005/8/layout/hierarchy1"/>
    <dgm:cxn modelId="{4A224120-B5F6-4F21-8923-E44F1DA51D09}" type="presParOf" srcId="{475C4E27-254B-4DCA-83B5-1C296B83D9D8}" destId="{40585A44-8569-43E2-892A-EEF561BE9AD1}" srcOrd="0" destOrd="0" presId="urn:microsoft.com/office/officeart/2005/8/layout/hierarchy1"/>
    <dgm:cxn modelId="{BF3BECAD-4BFE-43D0-A596-EB24574549DA}" type="presParOf" srcId="{475C4E27-254B-4DCA-83B5-1C296B83D9D8}" destId="{BABB2924-8FBE-491D-AC36-52A43D9C1C58}" srcOrd="1" destOrd="0" presId="urn:microsoft.com/office/officeart/2005/8/layout/hierarchy1"/>
    <dgm:cxn modelId="{2F313A01-EE45-4533-B903-E4CACC68B17F}" type="presParOf" srcId="{097062D5-D6BA-4040-AED3-E65FE06749F9}" destId="{C8DA180A-7DCC-4F1C-96A5-F3CF60599336}" srcOrd="1" destOrd="0" presId="urn:microsoft.com/office/officeart/2005/8/layout/hierarchy1"/>
    <dgm:cxn modelId="{7E22B0E2-9E68-4ED5-8807-420952E0C02F}" type="presParOf" srcId="{239BEBB7-87F4-4A31-A20E-4147D7261AA3}" destId="{5DA28BAA-5F04-464A-AE7A-8B21D210C2B5}" srcOrd="2" destOrd="0" presId="urn:microsoft.com/office/officeart/2005/8/layout/hierarchy1"/>
    <dgm:cxn modelId="{FC6E5E5F-4038-431F-8A65-53CE54CDB698}" type="presParOf" srcId="{239BEBB7-87F4-4A31-A20E-4147D7261AA3}" destId="{6395FE62-F10A-4169-83AA-DDD4E3BBF8F0}" srcOrd="3" destOrd="0" presId="urn:microsoft.com/office/officeart/2005/8/layout/hierarchy1"/>
    <dgm:cxn modelId="{34312C90-9439-452C-849F-4F8158BAD52F}" type="presParOf" srcId="{6395FE62-F10A-4169-83AA-DDD4E3BBF8F0}" destId="{E4645D8D-BEBB-4B3D-9E2C-6E36FBD6E704}" srcOrd="0" destOrd="0" presId="urn:microsoft.com/office/officeart/2005/8/layout/hierarchy1"/>
    <dgm:cxn modelId="{C26E8D89-5F87-4B11-B902-9C6788FE1BDD}" type="presParOf" srcId="{E4645D8D-BEBB-4B3D-9E2C-6E36FBD6E704}" destId="{AF2FAB2E-3A08-4815-B867-44EAECD9AD41}" srcOrd="0" destOrd="0" presId="urn:microsoft.com/office/officeart/2005/8/layout/hierarchy1"/>
    <dgm:cxn modelId="{4185A486-3135-4852-8D84-368667D3C5B4}" type="presParOf" srcId="{E4645D8D-BEBB-4B3D-9E2C-6E36FBD6E704}" destId="{16A2EBB0-27D1-4E7B-A08A-0E11C9B1DF11}" srcOrd="1" destOrd="0" presId="urn:microsoft.com/office/officeart/2005/8/layout/hierarchy1"/>
    <dgm:cxn modelId="{A9ED5409-C0E3-4042-8F9A-3152BEF36B9E}" type="presParOf" srcId="{6395FE62-F10A-4169-83AA-DDD4E3BBF8F0}" destId="{5105CCD9-9C95-4D05-B8A7-ECC1D687AB80}" srcOrd="1" destOrd="0" presId="urn:microsoft.com/office/officeart/2005/8/layout/hierarchy1"/>
    <dgm:cxn modelId="{22823334-045C-499B-8298-CAE1A980DDD5}" type="presParOf" srcId="{239BEBB7-87F4-4A31-A20E-4147D7261AA3}" destId="{829AA26A-DD88-46ED-8385-5A16A879FFAC}" srcOrd="4" destOrd="0" presId="urn:microsoft.com/office/officeart/2005/8/layout/hierarchy1"/>
    <dgm:cxn modelId="{566788EA-8B27-4709-BD52-95E67DFA4922}" type="presParOf" srcId="{239BEBB7-87F4-4A31-A20E-4147D7261AA3}" destId="{E6C3D397-C143-404C-B898-9BBE5C7217C9}" srcOrd="5" destOrd="0" presId="urn:microsoft.com/office/officeart/2005/8/layout/hierarchy1"/>
    <dgm:cxn modelId="{BE5AD57C-2D35-4D58-BF7C-9B19CAD9F891}" type="presParOf" srcId="{E6C3D397-C143-404C-B898-9BBE5C7217C9}" destId="{F65D6EAA-F802-4B21-919A-F594DB2F8C87}" srcOrd="0" destOrd="0" presId="urn:microsoft.com/office/officeart/2005/8/layout/hierarchy1"/>
    <dgm:cxn modelId="{86ACE7F4-5F02-4649-9A4B-42E79B1B3B70}" type="presParOf" srcId="{F65D6EAA-F802-4B21-919A-F594DB2F8C87}" destId="{42C2C063-3CA1-4ABF-A3E5-B296336C3D29}" srcOrd="0" destOrd="0" presId="urn:microsoft.com/office/officeart/2005/8/layout/hierarchy1"/>
    <dgm:cxn modelId="{A609C25E-07BE-407D-830B-21A4274F91A7}" type="presParOf" srcId="{F65D6EAA-F802-4B21-919A-F594DB2F8C87}" destId="{AA6D7D13-6EDB-4FBE-BE7B-1D56ABF85B11}" srcOrd="1" destOrd="0" presId="urn:microsoft.com/office/officeart/2005/8/layout/hierarchy1"/>
    <dgm:cxn modelId="{C4F2FCC0-D6CF-436E-9F47-11F7457BF663}" type="presParOf" srcId="{E6C3D397-C143-404C-B898-9BBE5C7217C9}" destId="{2E5A36BE-1DBB-42FF-8F36-84E5CA5AB5F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AFB815-47BD-47E3-8D0E-D147C45F6D9D}">
      <dsp:nvSpPr>
        <dsp:cNvPr id="0" name=""/>
        <dsp:cNvSpPr/>
      </dsp:nvSpPr>
      <dsp:spPr>
        <a:xfrm>
          <a:off x="0" y="0"/>
          <a:ext cx="9152067" cy="13268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рамках федерального государственного транспортного надзора в соответствии с полномочиями, утвержденными Положением о Межрегиональном территориальном управлении Федеральной службы по надзору в сфере транспорта по Северо-Кавказскому федеральному округу Территориальный отдел государственного автодорожного надзора по Республике Дагестан (далее – Отдел, ТОГАДН)  выполняет следующие государственные функции:</a:t>
          </a:r>
        </a:p>
      </dsp:txBody>
      <dsp:txXfrm>
        <a:off x="0" y="0"/>
        <a:ext cx="9152067" cy="1326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56002D-4FA5-417A-ABCE-4DFBA19DD0C3}">
      <dsp:nvSpPr>
        <dsp:cNvPr id="0" name=""/>
        <dsp:cNvSpPr/>
      </dsp:nvSpPr>
      <dsp:spPr>
        <a:xfrm>
          <a:off x="3974253" y="1709855"/>
          <a:ext cx="3182892" cy="47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97"/>
              </a:lnTo>
              <a:lnTo>
                <a:pt x="3182892" y="318497"/>
              </a:lnTo>
              <a:lnTo>
                <a:pt x="3182892" y="47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4DFF7E-61EC-4D64-A199-230637717AC4}">
      <dsp:nvSpPr>
        <dsp:cNvPr id="0" name=""/>
        <dsp:cNvSpPr/>
      </dsp:nvSpPr>
      <dsp:spPr>
        <a:xfrm>
          <a:off x="3974253" y="1709855"/>
          <a:ext cx="1084168" cy="47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8497"/>
              </a:lnTo>
              <a:lnTo>
                <a:pt x="1084168" y="318497"/>
              </a:lnTo>
              <a:lnTo>
                <a:pt x="1084168" y="47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28BAA-5F04-464A-AE7A-8B21D210C2B5}">
      <dsp:nvSpPr>
        <dsp:cNvPr id="0" name=""/>
        <dsp:cNvSpPr/>
      </dsp:nvSpPr>
      <dsp:spPr>
        <a:xfrm>
          <a:off x="2959697" y="1709855"/>
          <a:ext cx="1014555" cy="477571"/>
        </a:xfrm>
        <a:custGeom>
          <a:avLst/>
          <a:gdLst/>
          <a:ahLst/>
          <a:cxnLst/>
          <a:rect l="0" t="0" r="0" b="0"/>
          <a:pathLst>
            <a:path>
              <a:moveTo>
                <a:pt x="1014555" y="0"/>
              </a:moveTo>
              <a:lnTo>
                <a:pt x="1014555" y="318497"/>
              </a:lnTo>
              <a:lnTo>
                <a:pt x="0" y="318497"/>
              </a:lnTo>
              <a:lnTo>
                <a:pt x="0" y="47757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93773-20C1-4FD9-935B-3D21B4891AE5}">
      <dsp:nvSpPr>
        <dsp:cNvPr id="0" name=""/>
        <dsp:cNvSpPr/>
      </dsp:nvSpPr>
      <dsp:spPr>
        <a:xfrm>
          <a:off x="845965" y="1709855"/>
          <a:ext cx="3128287" cy="433443"/>
        </a:xfrm>
        <a:custGeom>
          <a:avLst/>
          <a:gdLst/>
          <a:ahLst/>
          <a:cxnLst/>
          <a:rect l="0" t="0" r="0" b="0"/>
          <a:pathLst>
            <a:path>
              <a:moveTo>
                <a:pt x="3128287" y="0"/>
              </a:moveTo>
              <a:lnTo>
                <a:pt x="3128287" y="274369"/>
              </a:lnTo>
              <a:lnTo>
                <a:pt x="0" y="274369"/>
              </a:lnTo>
              <a:lnTo>
                <a:pt x="0" y="4334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8B534-6D8F-409A-BC04-5FAEB6A1A9AE}">
      <dsp:nvSpPr>
        <dsp:cNvPr id="0" name=""/>
        <dsp:cNvSpPr/>
      </dsp:nvSpPr>
      <dsp:spPr>
        <a:xfrm>
          <a:off x="3115684" y="619473"/>
          <a:ext cx="1717137" cy="109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33D3A9-FDF8-47AE-83AA-5DEB2D129684}">
      <dsp:nvSpPr>
        <dsp:cNvPr id="0" name=""/>
        <dsp:cNvSpPr/>
      </dsp:nvSpPr>
      <dsp:spPr>
        <a:xfrm>
          <a:off x="3306477" y="800726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Субъекты автомобильного и дорожного хозяйства</a:t>
          </a:r>
        </a:p>
      </dsp:txBody>
      <dsp:txXfrm>
        <a:off x="3338413" y="832662"/>
        <a:ext cx="1653265" cy="1026510"/>
      </dsp:txXfrm>
    </dsp:sp>
    <dsp:sp modelId="{40585A44-8569-43E2-892A-EEF561BE9AD1}">
      <dsp:nvSpPr>
        <dsp:cNvPr id="0" name=""/>
        <dsp:cNvSpPr/>
      </dsp:nvSpPr>
      <dsp:spPr>
        <a:xfrm>
          <a:off x="-12602" y="2143299"/>
          <a:ext cx="1717137" cy="109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2924-8FBE-491D-AC36-52A43D9C1C58}">
      <dsp:nvSpPr>
        <dsp:cNvPr id="0" name=""/>
        <dsp:cNvSpPr/>
      </dsp:nvSpPr>
      <dsp:spPr>
        <a:xfrm>
          <a:off x="178190" y="2324552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1077- лицензиаты, в Реестре лицензий-  4414 автобусов </a:t>
          </a:r>
        </a:p>
      </dsp:txBody>
      <dsp:txXfrm>
        <a:off x="210126" y="2356488"/>
        <a:ext cx="1653265" cy="1026510"/>
      </dsp:txXfrm>
    </dsp:sp>
    <dsp:sp modelId="{AF2FAB2E-3A08-4815-B867-44EAECD9AD41}">
      <dsp:nvSpPr>
        <dsp:cNvPr id="0" name=""/>
        <dsp:cNvSpPr/>
      </dsp:nvSpPr>
      <dsp:spPr>
        <a:xfrm>
          <a:off x="2101128" y="2187427"/>
          <a:ext cx="1717137" cy="109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2EBB0-27D1-4E7B-A08A-0E11C9B1DF11}">
      <dsp:nvSpPr>
        <dsp:cNvPr id="0" name=""/>
        <dsp:cNvSpPr/>
      </dsp:nvSpPr>
      <dsp:spPr>
        <a:xfrm>
          <a:off x="2291921" y="2368680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48- перевозящие опасные грузы. Выдано специальных разрешений - 452</a:t>
          </a:r>
        </a:p>
      </dsp:txBody>
      <dsp:txXfrm>
        <a:off x="2323857" y="2400616"/>
        <a:ext cx="1653265" cy="1026510"/>
      </dsp:txXfrm>
    </dsp:sp>
    <dsp:sp modelId="{E7AAD36A-FFFF-48A1-9D89-CE068ECA5F79}">
      <dsp:nvSpPr>
        <dsp:cNvPr id="0" name=""/>
        <dsp:cNvSpPr/>
      </dsp:nvSpPr>
      <dsp:spPr>
        <a:xfrm>
          <a:off x="4199852" y="2187427"/>
          <a:ext cx="1717137" cy="109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00219B-B9D2-4248-9BA8-89292DAAA305}">
      <dsp:nvSpPr>
        <dsp:cNvPr id="0" name=""/>
        <dsp:cNvSpPr/>
      </dsp:nvSpPr>
      <dsp:spPr>
        <a:xfrm>
          <a:off x="4390645" y="2368680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87 - подавшие уведомления о начале предпринимательской деятельности</a:t>
          </a:r>
          <a:endParaRPr lang="ru-RU" sz="1200" kern="1200" dirty="0"/>
        </a:p>
      </dsp:txBody>
      <dsp:txXfrm>
        <a:off x="4422581" y="2400616"/>
        <a:ext cx="1653265" cy="1026510"/>
      </dsp:txXfrm>
    </dsp:sp>
    <dsp:sp modelId="{F1A6416F-4DC7-40FE-AB8B-FBA871FCE3A8}">
      <dsp:nvSpPr>
        <dsp:cNvPr id="0" name=""/>
        <dsp:cNvSpPr/>
      </dsp:nvSpPr>
      <dsp:spPr>
        <a:xfrm>
          <a:off x="6298576" y="2187427"/>
          <a:ext cx="1717137" cy="109038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F6196F-16C4-49AE-9A12-65E493332874}">
      <dsp:nvSpPr>
        <dsp:cNvPr id="0" name=""/>
        <dsp:cNvSpPr/>
      </dsp:nvSpPr>
      <dsp:spPr>
        <a:xfrm>
          <a:off x="6489369" y="2368680"/>
          <a:ext cx="1717137" cy="10903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162- владельцы удостоверения допуска, в Реестре допусков – 11851 транспортных средств </a:t>
          </a:r>
        </a:p>
      </dsp:txBody>
      <dsp:txXfrm>
        <a:off x="6521305" y="2400616"/>
        <a:ext cx="1653265" cy="1026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AA26A-DD88-46ED-8385-5A16A879FFAC}">
      <dsp:nvSpPr>
        <dsp:cNvPr id="0" name=""/>
        <dsp:cNvSpPr/>
      </dsp:nvSpPr>
      <dsp:spPr>
        <a:xfrm>
          <a:off x="4044589" y="1435503"/>
          <a:ext cx="2743190" cy="5913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266"/>
              </a:lnTo>
              <a:lnTo>
                <a:pt x="2743190" y="386266"/>
              </a:lnTo>
              <a:lnTo>
                <a:pt x="2743190" y="5913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A28BAA-5F04-464A-AE7A-8B21D210C2B5}">
      <dsp:nvSpPr>
        <dsp:cNvPr id="0" name=""/>
        <dsp:cNvSpPr/>
      </dsp:nvSpPr>
      <dsp:spPr>
        <a:xfrm>
          <a:off x="3965481" y="1435503"/>
          <a:ext cx="91440" cy="389286"/>
        </a:xfrm>
        <a:custGeom>
          <a:avLst/>
          <a:gdLst/>
          <a:ahLst/>
          <a:cxnLst/>
          <a:rect l="0" t="0" r="0" b="0"/>
          <a:pathLst>
            <a:path>
              <a:moveTo>
                <a:pt x="79107" y="0"/>
              </a:moveTo>
              <a:lnTo>
                <a:pt x="79107" y="184182"/>
              </a:lnTo>
              <a:lnTo>
                <a:pt x="45720" y="184182"/>
              </a:lnTo>
              <a:lnTo>
                <a:pt x="45720" y="3892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493773-20C1-4FD9-935B-3D21B4891AE5}">
      <dsp:nvSpPr>
        <dsp:cNvPr id="0" name=""/>
        <dsp:cNvSpPr/>
      </dsp:nvSpPr>
      <dsp:spPr>
        <a:xfrm>
          <a:off x="1298896" y="1435503"/>
          <a:ext cx="2745692" cy="606568"/>
        </a:xfrm>
        <a:custGeom>
          <a:avLst/>
          <a:gdLst/>
          <a:ahLst/>
          <a:cxnLst/>
          <a:rect l="0" t="0" r="0" b="0"/>
          <a:pathLst>
            <a:path>
              <a:moveTo>
                <a:pt x="2745692" y="0"/>
              </a:moveTo>
              <a:lnTo>
                <a:pt x="2745692" y="401464"/>
              </a:lnTo>
              <a:lnTo>
                <a:pt x="0" y="401464"/>
              </a:lnTo>
              <a:lnTo>
                <a:pt x="0" y="6065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8B534-6D8F-409A-BC04-5FAEB6A1A9AE}">
      <dsp:nvSpPr>
        <dsp:cNvPr id="0" name=""/>
        <dsp:cNvSpPr/>
      </dsp:nvSpPr>
      <dsp:spPr>
        <a:xfrm>
          <a:off x="2937582" y="29604"/>
          <a:ext cx="2214013" cy="1405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33D3A9-FDF8-47AE-83AA-5DEB2D129684}">
      <dsp:nvSpPr>
        <dsp:cNvPr id="0" name=""/>
        <dsp:cNvSpPr/>
      </dsp:nvSpPr>
      <dsp:spPr>
        <a:xfrm>
          <a:off x="3183583" y="263306"/>
          <a:ext cx="2214013" cy="1405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Разрешительная деятельность ТОГАДН по РД</a:t>
          </a:r>
        </a:p>
      </dsp:txBody>
      <dsp:txXfrm>
        <a:off x="3224760" y="304483"/>
        <a:ext cx="2131659" cy="1323544"/>
      </dsp:txXfrm>
    </dsp:sp>
    <dsp:sp modelId="{40585A44-8569-43E2-892A-EEF561BE9AD1}">
      <dsp:nvSpPr>
        <dsp:cNvPr id="0" name=""/>
        <dsp:cNvSpPr/>
      </dsp:nvSpPr>
      <dsp:spPr>
        <a:xfrm>
          <a:off x="191890" y="2042071"/>
          <a:ext cx="2214013" cy="14058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ABB2924-8FBE-491D-AC36-52A43D9C1C58}">
      <dsp:nvSpPr>
        <dsp:cNvPr id="0" name=""/>
        <dsp:cNvSpPr/>
      </dsp:nvSpPr>
      <dsp:spPr>
        <a:xfrm>
          <a:off x="437891" y="2275773"/>
          <a:ext cx="2214013" cy="140589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300" b="1" kern="1200" dirty="0"/>
            <a:t>- </a:t>
          </a:r>
          <a:r>
            <a:rPr lang="ru-RU" sz="12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Аттестационная деятельность Отдела: проведено 16 заседаний, аттестовано 3чел., аттестацию не прошли 10 чел. </a:t>
          </a:r>
        </a:p>
      </dsp:txBody>
      <dsp:txXfrm>
        <a:off x="479068" y="2316950"/>
        <a:ext cx="2131659" cy="1323544"/>
      </dsp:txXfrm>
    </dsp:sp>
    <dsp:sp modelId="{AF2FAB2E-3A08-4815-B867-44EAECD9AD41}">
      <dsp:nvSpPr>
        <dsp:cNvPr id="0" name=""/>
        <dsp:cNvSpPr/>
      </dsp:nvSpPr>
      <dsp:spPr>
        <a:xfrm>
          <a:off x="2913936" y="1824790"/>
          <a:ext cx="2194530" cy="28683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6A2EBB0-27D1-4E7B-A08A-0E11C9B1DF11}">
      <dsp:nvSpPr>
        <dsp:cNvPr id="0" name=""/>
        <dsp:cNvSpPr/>
      </dsp:nvSpPr>
      <dsp:spPr>
        <a:xfrm>
          <a:off x="3159938" y="2058491"/>
          <a:ext cx="2194530" cy="28683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</a:t>
          </a:r>
          <a:r>
            <a:rPr lang="ru-RU" sz="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Лицензионно - разрешительная деятельность: за 5 мес. 2026 </a:t>
          </a: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г. в Реестр лицензий внесена 17 записей о предоставлении лицензии, 225 транспортных средства внесено в Реестр лицензий.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Реестр допусков внесено 13 записей о предоставлении удостоверения допуска к осуществлению международных автомобильных перевозок, 882 транспортных средств внесено в Реестр допусков.</a:t>
          </a:r>
        </a:p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Выдано 12 специальных разрешений на движение по автомобильным дорогам транспортного средства, осуществляющего перевозки опасных грузов, и 161 специальное разрешение на осуществление международных автомобильных перевозок опасных грузов.</a:t>
          </a:r>
          <a:r>
            <a:rPr lang="ru-RU" sz="9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Лицензионной-разрешительная деятельность ведется совместно с Отделом разрешительной деятельности МТУ Ространснадзора по СКФО</a:t>
          </a:r>
        </a:p>
      </dsp:txBody>
      <dsp:txXfrm>
        <a:off x="3224214" y="2122767"/>
        <a:ext cx="2065978" cy="2739819"/>
      </dsp:txXfrm>
    </dsp:sp>
    <dsp:sp modelId="{42C2C063-3CA1-4ABF-A3E5-B296336C3D29}">
      <dsp:nvSpPr>
        <dsp:cNvPr id="0" name=""/>
        <dsp:cNvSpPr/>
      </dsp:nvSpPr>
      <dsp:spPr>
        <a:xfrm>
          <a:off x="5680772" y="2026874"/>
          <a:ext cx="2214013" cy="28972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6D7D13-6EDB-4FBE-BE7B-1D56ABF85B11}">
      <dsp:nvSpPr>
        <dsp:cNvPr id="0" name=""/>
        <dsp:cNvSpPr/>
      </dsp:nvSpPr>
      <dsp:spPr>
        <a:xfrm>
          <a:off x="5926774" y="2260575"/>
          <a:ext cx="2214013" cy="28972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Работа комиссий по приему экзаменов по проверке и оценке необходимых знаний для допуска к международным автомобильным перевозкам и перевозке опасных грузов: Аттестационной комиссией по проведению квалификационного экзамена международного перевозчика Республике Дагестан проведено 5 заседание на получение свидетельств международного перевозчика  25 специалистам и 154 водителям выданы свидетельства  профессиональной компетентности международного автомобильного перевозчика. 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Территориальной экзаменационной комиссией по проверке и оценке необходимых знаний водителей автотранспортных средств, перевозящих опасные грузы автомобильным транспортом в Республике Дагестан (г. Махачкала), за 5 мес. 2026 г. проведено 18 заседаний. На экзаменах участвовало 730 водителей, по результатам которых выдано 590 свидетельств ДОПОГ, 140 водителей не прошли тестирование</a:t>
          </a:r>
          <a:r>
            <a:rPr lang="ru-RU" sz="800" b="0" kern="12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5991620" y="2325421"/>
        <a:ext cx="2084321" cy="276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8996" cy="49712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10" y="1"/>
            <a:ext cx="2930574" cy="497126"/>
          </a:xfrm>
          <a:prstGeom prst="rect">
            <a:avLst/>
          </a:prstGeom>
        </p:spPr>
        <p:txBody>
          <a:bodyPr vert="horz" lIns="90708" tIns="45354" rIns="90708" bIns="45354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711E6B6-0533-4F6D-9C46-B6BEA5AA6AD7}" type="datetimeFigureOut">
              <a:rPr lang="ru-RU"/>
              <a:pPr>
                <a:defRPr/>
              </a:pPr>
              <a:t>26.05.2026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08" tIns="45354" rIns="90708" bIns="45354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380" y="4721895"/>
            <a:ext cx="5406404" cy="4475729"/>
          </a:xfrm>
          <a:prstGeom prst="rect">
            <a:avLst/>
          </a:prstGeom>
        </p:spPr>
        <p:txBody>
          <a:bodyPr vert="horz" lIns="90708" tIns="45354" rIns="90708" bIns="45354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789"/>
            <a:ext cx="2928996" cy="497126"/>
          </a:xfrm>
          <a:prstGeom prst="rect">
            <a:avLst/>
          </a:prstGeom>
        </p:spPr>
        <p:txBody>
          <a:bodyPr vert="horz" lIns="90708" tIns="45354" rIns="90708" bIns="45354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10" y="9443789"/>
            <a:ext cx="2930574" cy="497126"/>
          </a:xfrm>
          <a:prstGeom prst="rect">
            <a:avLst/>
          </a:prstGeom>
        </p:spPr>
        <p:txBody>
          <a:bodyPr vert="horz" wrap="square" lIns="90708" tIns="45354" rIns="90708" bIns="4535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EE1AC59D-A605-48A6-B7B5-BF283FBA10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985538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066EF763-26CF-4D50-9E99-DB79FFF7EB53}" type="slidenum">
              <a:rPr lang="ru-RU" altLang="ru-RU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57071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11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2717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12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513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12957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4646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15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0166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16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07480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7920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18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21893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6028330F-3B37-4FFE-BEFA-10C33019A76E}" type="slidenum">
              <a:rPr lang="ru-RU" altLang="ru-RU"/>
              <a:pPr/>
              <a:t>19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4849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FA6B37-729C-486F-8F6E-369C5B8D8A78}" type="slidenum">
              <a:rPr lang="ru-RU" altLang="ru-RU" smtClean="0"/>
              <a:pPr/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130669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56074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55967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08428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4519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1456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C3C42471-7F82-4CDA-99A0-F919FB0814E0}" type="slidenum">
              <a:rPr lang="ru-RU" altLang="ru-RU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353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875" indent="-285721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2884" indent="-228576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037" indent="-228576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191" indent="-228576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34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498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8652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5805" indent="-228576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8A09AD2-7B8C-4604-9B6A-FA463D1C7D41}" type="slidenum">
              <a:rPr lang="ru-RU" altLang="ru-RU">
                <a:solidFill>
                  <a:prstClr val="black"/>
                </a:solidFill>
              </a:rPr>
              <a:pPr/>
              <a:t>10</a:t>
            </a:fld>
            <a:endParaRPr lang="ru-RU" alt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976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70025-BED2-47BF-9144-D0E7D5FDB84A}" type="datetime1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0BB41F-CC14-47DE-8A0B-07C0C8063C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4651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87809-7658-47E0-862A-14D58768D5C2}" type="datetime1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1B46B3-A607-4C45-992E-A1AEFB1E9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006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83579-6C89-4375-BDAD-E18ADF3F0D2A}" type="datetime1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C4EC-4744-4EA1-9AE2-DBF48DAC7B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579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625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194175" cy="2173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01625" y="3925888"/>
            <a:ext cx="8540750" cy="21732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54"/>
          <p:cNvSpPr>
            <a:spLocks noGrp="1" noChangeArrowheads="1"/>
          </p:cNvSpPr>
          <p:nvPr>
            <p:ph type="dt" sz="half" idx="10"/>
          </p:nvPr>
        </p:nvSpPr>
        <p:spPr>
          <a:xfrm>
            <a:off x="301625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A01F40-3BBC-4474-9AF8-E7EFEF957EE1}" type="datetime1">
              <a:rPr lang="ru-RU" smtClean="0"/>
              <a:t>26.05.2026</a:t>
            </a:fld>
            <a:endParaRPr lang="ru-RU"/>
          </a:p>
        </p:txBody>
      </p:sp>
      <p:sp>
        <p:nvSpPr>
          <p:cNvPr id="7" name="Rectangle 15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fld id="{CC50D8A9-6CF0-4BFB-81E2-38340E6881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6302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6AA7C-A7B5-4321-A630-67431F540E28}" type="datetime1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232CB1-357A-4EAC-B3CC-7ABB483635C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186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FD740-1FD9-4FE1-BB35-FF10897A0FC2}" type="datetime1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F0EDE0-8AB9-4FDB-A3D3-96E2CDC812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050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D351C-67EC-4714-894C-C7C079952373}" type="datetime1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E673DE-12AB-4522-A2F0-92868D0CEB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0166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2AC99-B93F-43CA-BF20-D1799F4FDD98}" type="datetime1">
              <a:rPr lang="ru-RU" smtClean="0"/>
              <a:t>26.05.2026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E1735-3BA2-48F2-9300-DF57E22A1DA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0134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4C6F-7590-41A3-847A-81B76E969A0D}" type="datetime1">
              <a:rPr lang="ru-RU" smtClean="0"/>
              <a:t>26.05.2026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CCBDF-3CD1-483F-A08F-1E62FBD2B9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4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004AF-7DD6-4F01-9B46-C4CF0AC9D14A}" type="datetime1">
              <a:rPr lang="ru-RU" smtClean="0"/>
              <a:t>26.05.2026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5AB8F1-F1AE-4CD9-9746-C3C3EF5B1CE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20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B5323-4468-4FCC-9B5C-F6C4640D1D30}" type="datetime1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9C88B-295A-47B6-9445-61676C59B4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231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DFEC-879F-4D83-A473-66D3BBCB5334}" type="datetime1">
              <a:rPr lang="ru-RU" smtClean="0"/>
              <a:t>26.05.2026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6FE88-61C3-4CB4-B3D9-52253EE132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8710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58ED5">
                <a:alpha val="68999"/>
              </a:srgb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1E0A7D-848B-4E08-960B-6E718A8E6F60}" type="datetime1">
              <a:rPr lang="ru-RU" smtClean="0"/>
              <a:t>26.05.2026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62A1DFB8-C2E1-4A26-B64F-0473D39076F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  <p:sldLayoutId id="214748416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pn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jpe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20" y="27384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3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3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8120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104" name="TextBox 7"/>
          <p:cNvSpPr txBox="1">
            <a:spLocks noChangeArrowheads="1"/>
          </p:cNvSpPr>
          <p:nvPr/>
        </p:nvSpPr>
        <p:spPr bwMode="auto">
          <a:xfrm>
            <a:off x="5436096" y="689573"/>
            <a:ext cx="2520280" cy="11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ts val="17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</a:p>
          <a:p>
            <a:pPr algn="ctr" eaLnBrk="1" hangingPunct="1">
              <a:lnSpc>
                <a:spcPts val="1700"/>
              </a:lnSpc>
            </a:pPr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МТУ Ространснадзора по СКФО</a:t>
            </a:r>
            <a:endParaRPr lang="en-US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700"/>
              </a:lnSpc>
            </a:pPr>
            <a:endParaRPr lang="ru-RU" alt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CF8E0A-335A-4EF4-9152-E52815238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F-CC14-47DE-8A0B-07C0C8063C40}" type="slidenum">
              <a:rPr lang="ru-RU" altLang="ru-RU" smtClean="0"/>
              <a:pPr/>
              <a:t>1</a:t>
            </a:fld>
            <a:endParaRPr lang="ru-RU" altLang="ru-RU"/>
          </a:p>
        </p:txBody>
      </p:sp>
      <p:sp>
        <p:nvSpPr>
          <p:cNvPr id="4" name="TextBox 3"/>
          <p:cNvSpPr txBox="1"/>
          <p:nvPr/>
        </p:nvSpPr>
        <p:spPr>
          <a:xfrm>
            <a:off x="1763713" y="2130425"/>
            <a:ext cx="64806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ПРАВОПРИМЕНИТЕЛЬНОЙ ПРАКТИКЕ ТЕРРИТОРИАЛЬНОГО ОТДЕЛА ГОСУДАРСТВЕННОГО АВТОДОРОЖНОГО НАДЗОРА ПО РЕСПУБЛИКЕ ДАГЕСТАН МЕЖРЕГИОНАЛЬНОГО ТЕРРИТОРИАЛЬНОГО УПРАВЛЕНИЯ ФЕДЕРАЛЬНОЙ СЛУЖБЫ ПО НАДЗОРУ В СФЕРЕ ТРАНСПОРТА ПО СЕВЕРО-КАВКАЗСКОМУ-ФЕДЕРАЛЬНОМУ ОКРУГУ                                    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ДОКЛАД С РУКОВОДСТВОМ ПО СОБЛЮДЕНИЮ ОБЯЗАТЕЛЬНЫХ ТРЕБОВАНИЙ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КВАРТАЛ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1545940"/>
            <a:ext cx="9155436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" y="980728"/>
            <a:ext cx="9134450" cy="587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1435" y="987407"/>
            <a:ext cx="9176072" cy="184665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Надзор в режиме постоянного рейда.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5 мес. 2026 г. Отделом вынесено 20 решений о проведении надзора в режиме постоянного рейда, в ходе которого инспекторским составом проверено 9640 транспортных средств (далее – ТС), в том числе ТС с нарушениями обязательных требований - 2392, по которым вынесено 2392 постановления, наложено штрафов на общую сумму 41091 тыс. рублей. </a:t>
            </a:r>
          </a:p>
          <a:p>
            <a:pPr algn="ctr"/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682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1545940"/>
            <a:ext cx="9155436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954881"/>
            <a:ext cx="9155435" cy="591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935832"/>
            <a:ext cx="9143999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за осуществлением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автомобильных перевозок и весогабаритный контроль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За 5 мес. 2026 г. на постах контроля Отделом проверено – 4378 ТС, выявлено 1426 нарушений транспортного законодательства, вынесено 1426 постановлений на общую сумму – 10581 тыс. рублей, взыскано штрафов на общую сумму – 6264 тыс. рублей.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B3A228-3EEB-418E-83D7-9C093DDE66BF}"/>
              </a:ext>
            </a:extLst>
          </p:cNvPr>
          <p:cNvSpPr txBox="1"/>
          <p:nvPr/>
        </p:nvSpPr>
        <p:spPr>
          <a:xfrm>
            <a:off x="-11435" y="5271928"/>
            <a:ext cx="9155436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1734110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3184525" y="333375"/>
            <a:ext cx="504031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altLang="ru-RU" sz="1600">
                <a:solidFill>
                  <a:prstClr val="white"/>
                </a:solidFill>
                <a:latin typeface="Constantia" pitchFamily="18" charset="0"/>
              </a:rPr>
              <a:t>Федеральная служба по надзору в сфере транспорта</a:t>
            </a:r>
          </a:p>
        </p:txBody>
      </p:sp>
      <p:pic>
        <p:nvPicPr>
          <p:cNvPr id="18437" name="Picture 3" descr="C:\Users\moiseev_do\Desktop\map_8000px_russia_with_crimea_and_sevastop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70025"/>
            <a:ext cx="8753475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256"/>
          <p:cNvSpPr>
            <a:spLocks noChangeArrowheads="1"/>
          </p:cNvSpPr>
          <p:nvPr/>
        </p:nvSpPr>
        <p:spPr bwMode="auto">
          <a:xfrm>
            <a:off x="90488" y="1477963"/>
            <a:ext cx="9018587" cy="5208587"/>
          </a:xfrm>
          <a:prstGeom prst="rect">
            <a:avLst/>
          </a:prstGeom>
          <a:solidFill>
            <a:srgbClr val="FFFFFF">
              <a:alpha val="70979"/>
            </a:srgbClr>
          </a:solidFill>
          <a:ln w="3175" cmpd="dbl">
            <a:solidFill>
              <a:schemeClr val="bg1"/>
            </a:solidFill>
            <a:round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50000"/>
              </a:lnSpc>
            </a:pPr>
            <a:endParaRPr lang="ru-RU" altLang="ru-RU" sz="900" b="1">
              <a:solidFill>
                <a:prstClr val="black"/>
              </a:solidFill>
              <a:ea typeface="Calibri" pitchFamily="34" charset="0"/>
              <a:cs typeface="Calibri" pitchFamily="34" charset="0"/>
            </a:endParaRPr>
          </a:p>
        </p:txBody>
      </p:sp>
      <p:sp>
        <p:nvSpPr>
          <p:cNvPr id="1126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659563" y="6372225"/>
            <a:ext cx="2289175" cy="476250"/>
          </a:xfrm>
        </p:spPr>
        <p:txBody>
          <a:bodyPr/>
          <a:lstStyle/>
          <a:p>
            <a:pPr>
              <a:defRPr/>
            </a:pPr>
            <a:fld id="{25B5C6FE-3480-47E6-B509-5DE845E9330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5" y="1545940"/>
            <a:ext cx="9155436" cy="5092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D:\ДХ\Клещевников ДХ\Акт\ООО СтатусСиб\Фото 21.04.2016\к актам замеров\671\IMG_097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1099" y="3140969"/>
            <a:ext cx="7790367" cy="355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-11434" y="970061"/>
            <a:ext cx="9155434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n w="3175">
                  <a:solidFill>
                    <a:schemeClr val="tx1"/>
                  </a:solidFill>
                </a:ln>
                <a:latin typeface="Times New Roman"/>
                <a:ea typeface="Arial Unicode MS"/>
                <a:cs typeface="Arial Unicode MS"/>
              </a:rPr>
              <a:t>Контроль за сохранностью федеральных автомобильных дорог</a:t>
            </a:r>
          </a:p>
          <a:p>
            <a:pPr algn="ctr"/>
            <a:endParaRPr lang="ru-RU" sz="1400" dirty="0">
              <a:ln w="3175">
                <a:solidFill>
                  <a:schemeClr val="tx1"/>
                </a:solidFill>
              </a:ln>
              <a:latin typeface="Times New Roman"/>
              <a:ea typeface="Arial Unicode MS"/>
              <a:cs typeface="Arial Unicode MS"/>
            </a:endParaRPr>
          </a:p>
          <a:p>
            <a:pPr algn="just"/>
            <a:endParaRPr lang="ru-RU" sz="1400" dirty="0">
              <a:ln w="3175">
                <a:solidFill>
                  <a:schemeClr val="tx1"/>
                </a:solidFill>
              </a:ln>
              <a:latin typeface="Times New Roman"/>
              <a:ea typeface="Arial Unicode MS"/>
              <a:cs typeface="Arial Unicode MS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 5 мес. 2026 г. с учетом повторных обследований проведены обследования участков автомобильных дорог федерального значения протяженностью 1479 км на предмет соответствия нормативным требованиям, технико-эксплуатационного состояния и уровня содержания, автомобильных дорог общего пользования.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проведенных обследований выявлено 184 нарушения в сфере дорожного хозяйства, по результатам которых вынесено 17 постановление о наложении штрафа на общую сумму 230 тыс. руб. </a:t>
            </a:r>
          </a:p>
          <a:p>
            <a:pPr algn="ctr"/>
            <a:endParaRPr lang="ru-RU" sz="1400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83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7811"/>
            <a:ext cx="927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18424"/>
            <a:ext cx="7992889" cy="1277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условий доступности для пассажиров из числа инвалидов транспортных средств автомобильного транспорта и городского наземного электрического транспорта, автовокзалов, автостанций  и предоставляемых услуг.</a:t>
            </a:r>
          </a:p>
          <a:p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600" dirty="0"/>
              <a:t>       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10290"/>
            <a:ext cx="4427984" cy="24993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A42C45-83DB-436D-9C9E-A74D9AD7E886}"/>
              </a:ext>
            </a:extLst>
          </p:cNvPr>
          <p:cNvSpPr txBox="1"/>
          <p:nvPr/>
        </p:nvSpPr>
        <p:spPr>
          <a:xfrm>
            <a:off x="467544" y="3510290"/>
            <a:ext cx="35283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Проверено 69 автобусов, за уклонение от исполнения требований к обеспечению доступности для инвалидов по ст. 9.13. КоАП РФ  составлено 23 протокола об административном правонарушении</a:t>
            </a:r>
            <a:r>
              <a:rPr lang="ru-RU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общую сумму 84 тыс. руб.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049262C-F181-4616-8849-D4F42F71A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96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" y="-78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18424"/>
            <a:ext cx="8496944" cy="4355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Наложенные по результатам контрольно-надзорных мероприятий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меры административной ответственности</a:t>
            </a:r>
          </a:p>
          <a:p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 результатам контрольно-надзорных мероприятий в 5 мес. 2026 г. в отношении поднадзорных субъектов вынесено 2411 постановлений о наложении штрафа, в том числе судами – 19.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Наложено административных штрафов на общую сумму 41101,7 тыс. руб., в том числе судами – 10 тыс. руб., сотрудниками ТОГАДН по РД по статьям прямого действия – 41091,7 тыс. руб.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Сумма взысканных штрафов сотрудниками ТОГАДН по РД по статьям прямого действия составляет 25556,04 тыс. руб., из них 2694,25 тыс. руб. - с 50% оплатой, 21418,5 тыс. руб. – с 75% оплатой в соответствии с ч.1.3 ст.32.2 КоАП РФ.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 учетом указанных обстоятельств процент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взыскиваемости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                  86,1 % от общей суммы наложенных штрафов.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AEF9120-E430-4931-911B-D4C80D05C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14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74967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" y="-7812"/>
            <a:ext cx="10401991" cy="7801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10332640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268760"/>
            <a:ext cx="1015312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Мероприятия по профилактике нарушений обязательных требований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	 В соответствии с требованиями Федерального закона Федерального закона от 31.07.2020 № 248-ФЗ «О государственном контроле (надзоре) и муниципальном контроле в Российской Федерации» в целях предупреждения нарушений юридическими лицами и индивидуальными предпринимателями обязательных требований, устранения причин, факторов и условий, способствующих нарушениям обязательных требований, их соответствии критериям риска, основаниях и о рекомендуемых способах снижения категории риска, а также о видах, содержании и об интенсивности контрольных (надзорных) мероприятий, проводимых в отношении объекта контроля исходя из его отнесения к соответствующей категории риска,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Отделом проводились мероприятия по профилактике нарушений обязательных требований.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ТОГАДН по РД в 5 мес. 2026 г. в рамках профилактических мероприятий проведено 242 консультирования, 21 профилактический визит, 625 информирований и объявлено 1664 предостережений о недопустимости нарушений обязательных требований.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Одним из важных направлений в работе ТОГАДН по РД является освещение проводимых мероприятий в средствах массовой информации.                      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5 мес. 2026 г. на каналах телевидения, в республиканских газетах, в социальных сетях проведено 625 публикаций по вопросам обеспечения безопасности перевозок, повышения культуры обслуживания пассажиров и по другим вопросам.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dirty="0"/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школьных перевозок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Отделом особое внимание уделялось профилактике школьных перевозок, где за 5 мес. 2026 г. проведено 6 профилактических визитов в отношении общеобразовательных учреждений, 92 консультирования, объявлено 526 предостережений.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До образовательных учреждений доведено Руководство по соблюдению обязательных требований по организации перевозки групп детей автобусами, утвержденное Федеральной службой по надзору в сфере транспорта 17 мая 2022 г. с последующей рассылкой в образовательные учреждения.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Информирование контролируемых лиц и иных заинтересованных лиц по вопросам соблюдения обязательных требований проводится Отделом посредством направления информации электронной почтой.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5475688-D44A-4A5D-9DD3-FC534A7EB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9903" y="7317432"/>
            <a:ext cx="2289175" cy="476250"/>
          </a:xfrm>
        </p:spPr>
        <p:txBody>
          <a:bodyPr/>
          <a:lstStyle/>
          <a:p>
            <a:fld id="{CC50D8A9-6CF0-4BFB-81E2-38340E6881E0}" type="slidenum">
              <a:rPr lang="ru-RU" altLang="ru-RU" smtClean="0"/>
              <a:pPr/>
              <a:t>15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587444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" y="-7812"/>
            <a:ext cx="10165519" cy="7624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1" y="605789"/>
            <a:ext cx="10009112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 </a:t>
            </a:r>
          </a:p>
          <a:p>
            <a:pPr algn="ctr"/>
            <a:r>
              <a:rPr lang="ru-RU" sz="1400" b="1" dirty="0"/>
              <a:t>       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Типовые и массовые нарушения обязательных требований</a:t>
            </a:r>
          </a:p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возможными мероприятиями по их устранению.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несоблюдение требований порядка посадки и высадки пассажиров;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для осуществления регулярных перевозок пассажиров автобуса при отсутствии карты маршрута регулярных перевозок;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автобуса с иными характеристиками, чем те, которые предусмотрены картой маршрута регулярных перевозок;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перевозок пассажиров и багажа, грузов автомобильным транспортом с нарушением требований о проведении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предрейсовых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медицинских осмотров водителей транспортных средств;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уклонение от исполнения требований к обеспечению доступности для инвалидов объектов социальной, инженерной и транспортной инфраструктур и предоставляемых услуг;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осуществление деятельности в области транспорта с нарушением условий, предусмотренных лицензией. В частности: заполнение путевых листов в порядке, установленном Министерством транспорта Российской Федерации в соответствии со статьей 6 Федерального закона "Устав автомобильного транспорта и городского наземного электрического транспорта";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использование лицензиатом для осуществления лицензируемой деятельности автобусов сведения, о которых не внесены в реестр лицензий на осуществление лицензируемого вида деятельности;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несоблюдение перевозчиком требований законодательства Российской Федерации об обязательном страховании гражданской ответственности перевозчика за причинение вреда жизни, здоровью, имуществу пассажиров;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управление транспортным средством без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либо с нарушением установленных нормативными правовыми актами Российской Федерации требований к использованию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тахографа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несоблюдение установленных нормативными правовыми актами Российской Федерации норм времени управления транспортным средством и отдыха;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непроведение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предрейсового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 технического состояния, ТС, выпуск транспортного средства на линию в состоянии, при котором эксплуатация АТС запрещена;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непредставление в доступной форме информации о доступности услуг перевозчика для инвалидов, уклонение от исполнения требований к обеспечению доступности для инвалидов объектов социальной, инженерной и транспортной инфраструктур и предоставляемых услуг;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нарушение требований обеспечения безопасности перевозок пассажиров и багажа, грузов автомобильным транспортом.</a:t>
            </a:r>
          </a:p>
          <a:p>
            <a:endParaRPr lang="ru-RU" sz="16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2E34C12-64E9-40DD-B97B-FCF6B0F0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6952" y="7089775"/>
            <a:ext cx="617537" cy="1445827"/>
          </a:xfrm>
        </p:spPr>
        <p:txBody>
          <a:bodyPr/>
          <a:lstStyle/>
          <a:p>
            <a:fld id="{CC50D8A9-6CF0-4BFB-81E2-38340E6881E0}" type="slidenum">
              <a:rPr lang="ru-RU" altLang="ru-RU" smtClean="0"/>
              <a:pPr/>
              <a:t>16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87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" y="-78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18424"/>
            <a:ext cx="849694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 </a:t>
            </a:r>
          </a:p>
          <a:p>
            <a:pPr algn="ctr"/>
            <a:r>
              <a:rPr lang="ru-RU" sz="1600" dirty="0"/>
              <a:t>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типовых правонарушений.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- недостаточный уровень подготовки лиц, занятых на должностях, связанных с обеспечением безопасности перевозок;</a:t>
            </a:r>
          </a:p>
          <a:p>
            <a:pPr marL="285750" indent="-285750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низкий уровень подготовки и личной ответственности водительского состава, как правило, являющийся следствием формального проведения работы по организации и проведению профессиональной подготовки водителей, а также профилактических мероприятий, направленных на недопущение нарушений обязательных требований;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незнание положений нормативных правовых актов;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отсутствие у хозяйствующих субъектов надлежащего контроля соблюдения требований нормативных правовых актов.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BDCDD8C-22D0-4FA0-9CF4-D6153678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17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6879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" y="-7812"/>
            <a:ext cx="9805479" cy="735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653" y="980728"/>
            <a:ext cx="980547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 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рекомендации подконтрольным субъектам по соблюдению обязательных требований.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анализ причин и условий возникновения типовых массовых нарушений, разработать меры по организации их устранения, в том числе: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а) провести дополнительное изучение ответственными должностными лицами и водительским составом требований соответствующих нормативных правовых актов.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провести мониторинг существующей системы контроля обеспечения соблюдения требований, предъявляемых к перевозкам пассажиров и грузов автомобильным транспортом, принять достаточные меры обеспечения её эффективности.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усилить на предприятиях ответственность должностных лиц и водителей за нарушения, в том числе с использованием мер дисциплинарного воздействия и материального стимулирования.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проводить ежемесячный анализ количественных и качественных показателей допущенных нарушений с последующим принятием адекватных управленческих решений.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разработать и обеспечить выполнение комплекса мероприятий, направленных на обеспечение безопасной эксплуатации транспортных средств.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провести анализ соответствия работающих специалистов профессиональным и квалификационным требованиям, определенным приказом Минтранса России от 31.07.2020 N 282 "Об утверждении профессиональных и квалификационных требований, предъявляемых при осуществлении перевозок к работникам юридических лиц и индивидуальных предпринимателей, указанных в абзаце первом пункта 2 статьи 20 Федерального закона "О безопасности дорожного движения", и принять незамедлительные меры по устранению выявленных несоответствий.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активно использовать площадки совещаний, семинаров и конференций, проводимых государственными органами и общественными объединениями автоперевозчиков, для обсуждения актуальных вопросов, связанных с выполнением обязательных требований действующего законодательства, обмена передовым опытом по организации процесса перевозок пассажиров и грузов в рамках правового поля, а также формулирования предложений по пересмотру и актуализации перечня обязательных требований, включенных в проверочные листы.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ввести в практику постоянного проведения в ТОГАДН по РД консультаций (консультирований)  по разъяснению новых требований нормативных правовых актов, неоднозначных или неясных обязательных требований.</a:t>
            </a:r>
          </a:p>
          <a:p>
            <a:endParaRPr lang="ru-RU" sz="1100" dirty="0"/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EFA59F0-AF03-4763-874A-E06A59E3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9175" cy="476250"/>
          </a:xfrm>
        </p:spPr>
        <p:txBody>
          <a:bodyPr/>
          <a:lstStyle/>
          <a:p>
            <a:fld id="{CC50D8A9-6CF0-4BFB-81E2-38340E6881E0}" type="slidenum">
              <a:rPr lang="ru-RU" altLang="ru-RU" smtClean="0"/>
              <a:pPr/>
              <a:t>18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0052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alt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3513" y="2824371"/>
            <a:ext cx="898048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</a:p>
          <a:p>
            <a:pPr algn="ctr" eaLnBrk="1" hangingPunct="1">
              <a:defRPr/>
            </a:pPr>
            <a:endParaRPr lang="ru-RU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eaLnBrk="1" hangingPunct="1">
              <a:defRPr/>
            </a:pP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6630" name="TextBox 3"/>
          <p:cNvSpPr txBox="1">
            <a:spLocks noChangeArrowheads="1"/>
          </p:cNvSpPr>
          <p:nvPr/>
        </p:nvSpPr>
        <p:spPr bwMode="auto">
          <a:xfrm>
            <a:off x="1763713" y="6237288"/>
            <a:ext cx="35290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70C0"/>
                </a:solidFill>
                <a:latin typeface="Arial" charset="0"/>
              </a:rPr>
              <a:t> </a:t>
            </a:r>
          </a:p>
        </p:txBody>
      </p:sp>
      <p:pic>
        <p:nvPicPr>
          <p:cNvPr id="9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7812088" y="404813"/>
            <a:ext cx="976312" cy="993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32" name="TextBox 7"/>
          <p:cNvSpPr txBox="1">
            <a:spLocks noChangeArrowheads="1"/>
          </p:cNvSpPr>
          <p:nvPr/>
        </p:nvSpPr>
        <p:spPr bwMode="auto">
          <a:xfrm>
            <a:off x="5148263" y="549275"/>
            <a:ext cx="2447925" cy="74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1700"/>
              </a:lnSpc>
            </a:pP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alt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C7D6442-C2F5-4C30-A922-A9C06935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BB41F-CC14-47DE-8A0B-07C0C8063C40}" type="slidenum">
              <a:rPr lang="ru-RU" altLang="ru-RU" smtClean="0"/>
              <a:pPr/>
              <a:t>19</a:t>
            </a:fld>
            <a:endParaRPr lang="ru-RU" alt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65" y="-101379"/>
            <a:ext cx="9171765" cy="6979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436" name="Rectangle 6"/>
          <p:cNvSpPr>
            <a:spLocks noChangeArrowheads="1"/>
          </p:cNvSpPr>
          <p:nvPr/>
        </p:nvSpPr>
        <p:spPr bwMode="auto">
          <a:xfrm>
            <a:off x="-17463" y="1090613"/>
            <a:ext cx="9178926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МТУ Ространснадзора по СКФО</a:t>
            </a: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159163058"/>
              </p:ext>
            </p:extLst>
          </p:nvPr>
        </p:nvGraphicFramePr>
        <p:xfrm>
          <a:off x="0" y="1428750"/>
          <a:ext cx="9154302" cy="5096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504" y="2780928"/>
            <a:ext cx="89289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государственный надзор в области автомобильного транспорта и городского наземного электрического транспорта, который включает в себя плановые и внеплановые проверки подконтрольных субъектов, а также рейдовые осмотры транспортных средств в процессе их эксплуатации;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427259"/>
            <a:ext cx="876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государственный контроль (надзор) за осуществлением международных автомобильных перевозок на стационарных и передвижных контрольных пунктах;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3888924"/>
            <a:ext cx="8766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за обеспечением сохранности автомобильных дорог федерального значения, включая контроль весогабаритных параметров транспортных средств;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504" y="4437112"/>
            <a:ext cx="84249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за исполнением требований Федеральных законов в области организации регулярных перевозок пассажиров и организации дорожной деятельности в отношении администраций муниципальных образований.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84F69D6-8036-451B-879C-EAB2FF0EB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5AB8F1-F1AE-4CD9-9746-C3C3EF5B1CE0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9849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619" y="-35163"/>
            <a:ext cx="9237237" cy="692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-17463" y="1090613"/>
            <a:ext cx="9178926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668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430011"/>
            <a:ext cx="885698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Целями обобщения и анализа правоприменительной практики являются: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2139027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единства практики применения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госавтодорнадзора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Федеральной службы по надзору в сфере транспорта федеральных законов и нормативных правовых актов Российской Федерации, иных нормативных документов, обязательность применения которых установлена законодательством Российской Федерации (далее - обязательные требования);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3068960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доступности сведений о правоприменительной практике органов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госавтодорнадзора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Федеральной службы по надзору в сфере транспорта путем их публикации для сведения подконтрольных субъектов;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559" y="3861048"/>
            <a:ext cx="809217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нормативных правовых актов для устранения устаревших, дублирующих и избыточных обязательных требований, и контрольно-надзорных функций;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4437112"/>
            <a:ext cx="809217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результативности и эффективности контрольно-надзорной деятельности;</a:t>
            </a:r>
          </a:p>
          <a:p>
            <a:pPr algn="just"/>
            <a:endParaRPr lang="ru-RU" sz="1200" dirty="0"/>
          </a:p>
          <a:p>
            <a:pPr algn="just"/>
            <a:r>
              <a:rPr lang="ru-RU" sz="1200" dirty="0"/>
              <a:t>-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путей по минимизации причинения вреда охраняемым законом ценностям при оптимальном использовании материальных, финансовых и кадровых ресурсов органов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госавтодорнадзора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Федеральной службы по надзору в сфере транспорта, позволяющих соблюдать периодичность контрольно-надзорных мероприятий объектов государственного надзора.</a:t>
            </a:r>
          </a:p>
          <a:p>
            <a:pPr algn="just"/>
            <a:endParaRPr lang="ru-RU" sz="1200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E870E1-2C9F-4D1E-A1A6-06240013D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4419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98980" y="1627188"/>
            <a:ext cx="6857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обобщения и анализа правоприменительной практики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763284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проблем применения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госавтодорнадзора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статей Кодекса Российской Федерации об административных правонарушениях, отнесенных к их полномочиям, к нарушителям обязательных требований;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оптимальных решений проблем правоприменительной практики с привлечением заинтересованных лиц и их реализация;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устаревших, дублирующих и избыточных обязательных требований, подготовка и внесение предложений по их устранению;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избыточных контрольно-надзорных функций, подготовка                   и внесение предложений по их устранению;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типичных нарушений обязательных требований и подготовка предложений по реализации профилактических мероприятий для их предупреждения;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/>
          </a:p>
          <a:p>
            <a:pPr algn="just"/>
            <a:r>
              <a:rPr lang="ru-RU" sz="1400" dirty="0"/>
              <a:t>- </a:t>
            </a:r>
            <a:r>
              <a:rPr lang="en-US" sz="1400" dirty="0"/>
              <a:t>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выработка рекомендаций в отношении мер, которые должны применяться органами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госавтодорнадзора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Федеральной службы по надзору в сфере транспорта в целях недопущения типичных нарушений обязательных требований.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0D7E9A9-7AC9-4EF5-9D51-14F9946D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4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9992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41022090"/>
              </p:ext>
            </p:extLst>
          </p:nvPr>
        </p:nvGraphicFramePr>
        <p:xfrm>
          <a:off x="539552" y="2396629"/>
          <a:ext cx="8208912" cy="4056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44252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конец отчётного периода (2 кв. 2026 г.) в реестре подконтрольных (поднадзорных) хозяйствующих субъектов Отдела, осуществляющих деятельность на автомобильном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транспорте, связанную с перевозкой пассажиров, грузов, а также осуществляющих деятельность в дорожном хозяйстве находится 2131 субъект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25687B9-789E-46E0-929A-675D27E2E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8127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" y="-78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18424"/>
            <a:ext cx="7992889" cy="24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со стороны ТОГАДН по РД осуществляется в отношении 2131 субъекта надзора.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Отнесение субъектов надзора к категориям риска: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высокий риск             - 0;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значительный риск    - 0;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средний риск              - 62 (2,9%);</a:t>
            </a:r>
          </a:p>
          <a:p>
            <a:pPr>
              <a:lnSpc>
                <a:spcPct val="150000"/>
              </a:lnSpc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низкий риск                - 2069 (97,1%).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80928"/>
            <a:ext cx="3674368" cy="2442218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FD5A38-70C5-4F52-924F-099D78329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06132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" y="-1714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-23786" y="1886172"/>
            <a:ext cx="420710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федерального государственного контроля (надзора) на автомобильном транспорте, </a:t>
            </a:r>
          </a:p>
          <a:p>
            <a:pPr algn="just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городском наземном электрическом транспорте и в дорожном хозяйстве осуществляется постоянный рейд 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соответствии с положениями Федерального закона от 31.07.2020 № 248-ФЗ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государственном контроле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(надзоре) и муниципальном контроле в Российской Федерации».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520" y="3356992"/>
            <a:ext cx="862260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контроля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 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контроль (надзор) за осуществлением российских и международных автомобильных перевозок пассажиров и грузов.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весогабаритных параметров транспортных средств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за исполнением владельцами транспортных средств обязанности по возмещению вреда, причиняемого автомобильным дорогам общего пользования федерального значения транспортными средствами, имеющими разрешенную максимальную массу свыше 12 тонн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надзор за обеспечением сохранности автомобильных дорог федерального значения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62CAAC-D5B6-49BD-9B12-3F5129EA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82820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0" y="1090613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8559410"/>
              </p:ext>
            </p:extLst>
          </p:nvPr>
        </p:nvGraphicFramePr>
        <p:xfrm>
          <a:off x="323528" y="1442522"/>
          <a:ext cx="8424936" cy="5183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99949EE-366F-4FF6-8ADE-165B8FCB0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1909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3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C:\Users\TerentevVA\Desktop\Терентьев Виталий\МИНТРАНС_РАБОТА\КОЛЛЕГИЯ МИНТРАНСА\ЗАСЕДАНИЕ Коллегии апрель 2014_подготовка\пустышка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" y="-781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Герб ФС"/>
          <p:cNvPicPr>
            <a:picLocks noChangeAspect="1" noChangeArrowheads="1"/>
          </p:cNvPicPr>
          <p:nvPr/>
        </p:nvPicPr>
        <p:blipFill>
          <a:blip r:embed="rId4" cstate="print">
            <a:lum bright="-8000" contrast="34000"/>
          </a:blip>
          <a:srcRect/>
          <a:stretch>
            <a:fillRect/>
          </a:stretch>
        </p:blipFill>
        <p:spPr bwMode="auto">
          <a:xfrm>
            <a:off x="8224838" y="231775"/>
            <a:ext cx="649287" cy="66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34382" y="1098712"/>
            <a:ext cx="9161463" cy="338137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ГАДН по РД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08400" y="333375"/>
            <a:ext cx="4464050" cy="5448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lnSpc>
                <a:spcPts val="1700"/>
              </a:lnSpc>
              <a:defRPr/>
            </a:pP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Федеральная служба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надзору в сфере</a:t>
            </a:r>
            <a:r>
              <a:rPr lang="en-US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транспорта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Ространснадзор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518424"/>
            <a:ext cx="7992889" cy="970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Аварийность на лицензионном транспорте.</a:t>
            </a:r>
          </a:p>
          <a:p>
            <a:endParaRPr lang="ru-RU" sz="2000" b="1" dirty="0"/>
          </a:p>
          <a:p>
            <a:pPr>
              <a:lnSpc>
                <a:spcPct val="150000"/>
              </a:lnSpc>
            </a:pPr>
            <a:r>
              <a:rPr lang="ru-RU" sz="1600" dirty="0"/>
              <a:t>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80163"/>
              </p:ext>
            </p:extLst>
          </p:nvPr>
        </p:nvGraphicFramePr>
        <p:xfrm>
          <a:off x="971602" y="2132856"/>
          <a:ext cx="7128789" cy="2439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9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6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70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42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ДТП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Погибло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Ранено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 с участием автобусов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0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ДТП по вине лицензиатов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0 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81034A5-897B-4609-9A47-959B0BEE8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0D8A9-6CF0-4BFB-81E2-38340E6881E0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3200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17154</TotalTime>
  <Words>1275</Words>
  <Application>Microsoft Office PowerPoint</Application>
  <PresentationFormat>Экран (4:3)</PresentationFormat>
  <Paragraphs>246</Paragraphs>
  <Slides>19</Slides>
  <Notes>18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Arial Narrow</vt:lpstr>
      <vt:lpstr>Arial Unicode MS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УрУГАНФСНвСТ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a2</dc:creator>
  <cp:lastModifiedBy>Admin</cp:lastModifiedBy>
  <cp:revision>1031</cp:revision>
  <cp:lastPrinted>2024-07-08T13:48:01Z</cp:lastPrinted>
  <dcterms:created xsi:type="dcterms:W3CDTF">2011-07-29T04:17:09Z</dcterms:created>
  <dcterms:modified xsi:type="dcterms:W3CDTF">2026-05-26T07:35:36Z</dcterms:modified>
</cp:coreProperties>
</file>